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35"/>
  </p:notesMasterIdLst>
  <p:sldIdLst>
    <p:sldId id="1888" r:id="rId5"/>
    <p:sldId id="1882" r:id="rId6"/>
    <p:sldId id="1864" r:id="rId7"/>
    <p:sldId id="1846" r:id="rId8"/>
    <p:sldId id="1848" r:id="rId9"/>
    <p:sldId id="1849" r:id="rId10"/>
    <p:sldId id="1866" r:id="rId11"/>
    <p:sldId id="1877" r:id="rId12"/>
    <p:sldId id="1878" r:id="rId13"/>
    <p:sldId id="1879" r:id="rId14"/>
    <p:sldId id="1880" r:id="rId15"/>
    <p:sldId id="1867" r:id="rId16"/>
    <p:sldId id="1881" r:id="rId17"/>
    <p:sldId id="1868" r:id="rId18"/>
    <p:sldId id="1869" r:id="rId19"/>
    <p:sldId id="1884" r:id="rId20"/>
    <p:sldId id="1886" r:id="rId21"/>
    <p:sldId id="1887" r:id="rId22"/>
    <p:sldId id="1852" r:id="rId23"/>
    <p:sldId id="1870" r:id="rId24"/>
    <p:sldId id="1871" r:id="rId25"/>
    <p:sldId id="1889" r:id="rId26"/>
    <p:sldId id="1891" r:id="rId27"/>
    <p:sldId id="1892" r:id="rId28"/>
    <p:sldId id="1893" r:id="rId29"/>
    <p:sldId id="1890" r:id="rId30"/>
    <p:sldId id="1872" r:id="rId31"/>
    <p:sldId id="1873" r:id="rId32"/>
    <p:sldId id="1874" r:id="rId33"/>
    <p:sldId id="1845" r:id="rId3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2D1"/>
    <a:srgbClr val="FE4387"/>
    <a:srgbClr val="FF2625"/>
    <a:srgbClr val="007788"/>
    <a:srgbClr val="297C2A"/>
    <a:srgbClr val="F69000"/>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86509" autoAdjust="0"/>
  </p:normalViewPr>
  <p:slideViewPr>
    <p:cSldViewPr snapToGrid="0">
      <p:cViewPr varScale="1">
        <p:scale>
          <a:sx n="71" d="100"/>
          <a:sy n="71" d="100"/>
        </p:scale>
        <p:origin x="168" y="58"/>
      </p:cViewPr>
      <p:guideLst>
        <p:guide orient="horz" pos="2160"/>
        <p:guide pos="480"/>
        <p:guide pos="7200"/>
        <p:guide pos="4368"/>
      </p:guideLst>
    </p:cSldViewPr>
  </p:slideViewPr>
  <p:outlineViewPr>
    <p:cViewPr>
      <p:scale>
        <a:sx n="33" d="100"/>
        <a:sy n="33" d="100"/>
      </p:scale>
      <p:origin x="0" y="0"/>
    </p:cViewPr>
  </p:outlin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104013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3</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sqlite.org/" TargetMode="External"/><Relationship Id="rId2" Type="http://schemas.openxmlformats.org/officeDocument/2006/relationships/hyperlink" Target="https://docs.python.org/"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28EE-3703-A258-5040-239EF10A733A}"/>
              </a:ext>
            </a:extLst>
          </p:cNvPr>
          <p:cNvSpPr>
            <a:spLocks noGrp="1"/>
          </p:cNvSpPr>
          <p:nvPr>
            <p:ph type="title"/>
          </p:nvPr>
        </p:nvSpPr>
        <p:spPr>
          <a:xfrm>
            <a:off x="350181" y="2445255"/>
            <a:ext cx="9141397" cy="1231106"/>
          </a:xfrm>
        </p:spPr>
        <p:txBody>
          <a:bodyPr/>
          <a:lstStyle/>
          <a:p>
            <a:pPr marL="1143000" indent="-1143000">
              <a:buFont typeface="Wingdings" panose="05000000000000000000" pitchFamily="2" charset="2"/>
              <a:buChar char="Ø"/>
            </a:pPr>
            <a:r>
              <a:rPr lang="en-IN" sz="8000" dirty="0" err="1">
                <a:solidFill>
                  <a:srgbClr val="FFFF00"/>
                </a:solidFill>
                <a:latin typeface="Century" panose="02040604050505020304" pitchFamily="18" charset="0"/>
              </a:rPr>
              <a:t>EduMatrix</a:t>
            </a:r>
            <a:endParaRPr lang="en-IN" sz="8000" dirty="0">
              <a:latin typeface="Century" panose="02040604050505020304" pitchFamily="18" charset="0"/>
            </a:endParaRPr>
          </a:p>
        </p:txBody>
      </p:sp>
      <p:sp>
        <p:nvSpPr>
          <p:cNvPr id="6" name="TextBox 5">
            <a:extLst>
              <a:ext uri="{FF2B5EF4-FFF2-40B4-BE49-F238E27FC236}">
                <a16:creationId xmlns:a16="http://schemas.microsoft.com/office/drawing/2014/main" id="{62BD4719-8538-B6FE-7A41-2B9D9850EC32}"/>
              </a:ext>
            </a:extLst>
          </p:cNvPr>
          <p:cNvSpPr txBox="1"/>
          <p:nvPr/>
        </p:nvSpPr>
        <p:spPr>
          <a:xfrm>
            <a:off x="3246120" y="3797192"/>
            <a:ext cx="978408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Narrow" panose="020B0004020202020204" pitchFamily="34" charset="0"/>
              </a:rPr>
              <a:t>An Interactive Learning Platform for Programming Concepts</a:t>
            </a:r>
            <a:endParaRPr lang="en-IN" sz="2400" dirty="0">
              <a:latin typeface="Aptos Narrow" panose="020B0004020202020204" pitchFamily="34" charset="0"/>
            </a:endParaRP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411874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1E2D76-8323-406D-1CB6-BF9CA76615DF}"/>
              </a:ext>
            </a:extLst>
          </p:cNvPr>
          <p:cNvSpPr>
            <a:spLocks noGrp="1"/>
          </p:cNvSpPr>
          <p:nvPr>
            <p:ph type="body" sz="quarter" idx="11"/>
          </p:nvPr>
        </p:nvSpPr>
        <p:spPr>
          <a:xfrm>
            <a:off x="510630" y="381107"/>
            <a:ext cx="6340929" cy="1875263"/>
          </a:xfrm>
        </p:spPr>
        <p:txBody>
          <a:bodyPr/>
          <a:lstStyle/>
          <a:p>
            <a:r>
              <a:rPr lang="en-US" sz="2400" dirty="0">
                <a:solidFill>
                  <a:schemeClr val="accent2"/>
                </a:solidFill>
              </a:rPr>
              <a:t>Quiz Benefits:</a:t>
            </a:r>
          </a:p>
          <a:p>
            <a:pPr marL="457200" indent="-457200">
              <a:buFont typeface="Wingdings" panose="05000000000000000000" pitchFamily="2" charset="2"/>
              <a:buChar char="v"/>
            </a:pPr>
            <a:r>
              <a:rPr lang="en-US" b="0" dirty="0"/>
              <a:t>Reinforces learning</a:t>
            </a:r>
          </a:p>
          <a:p>
            <a:pPr marL="457200" indent="-457200">
              <a:buFont typeface="Wingdings" panose="05000000000000000000" pitchFamily="2" charset="2"/>
              <a:buChar char="v"/>
            </a:pPr>
            <a:r>
              <a:rPr lang="en-US" b="0" dirty="0"/>
              <a:t>Tracks improvement</a:t>
            </a:r>
          </a:p>
          <a:p>
            <a:pPr marL="457200" indent="-457200">
              <a:buFont typeface="Wingdings" panose="05000000000000000000" pitchFamily="2" charset="2"/>
              <a:buChar char="v"/>
            </a:pPr>
            <a:r>
              <a:rPr lang="en-US" b="0" dirty="0"/>
              <a:t>Identifies weak area</a:t>
            </a:r>
            <a:endParaRPr lang="en-IN" dirty="0"/>
          </a:p>
        </p:txBody>
      </p:sp>
      <p:pic>
        <p:nvPicPr>
          <p:cNvPr id="5" name="Picture 4" descr="A screenshot of a computer quiz&#10;&#10;AI-generated content may be incorrect.">
            <a:extLst>
              <a:ext uri="{FF2B5EF4-FFF2-40B4-BE49-F238E27FC236}">
                <a16:creationId xmlns:a16="http://schemas.microsoft.com/office/drawing/2014/main" id="{DB64F070-A921-F95F-8776-2CDA07F950D6}"/>
              </a:ext>
            </a:extLst>
          </p:cNvPr>
          <p:cNvPicPr>
            <a:picLocks noChangeAspect="1"/>
          </p:cNvPicPr>
          <p:nvPr/>
        </p:nvPicPr>
        <p:blipFill>
          <a:blip r:embed="rId2"/>
          <a:stretch>
            <a:fillRect/>
          </a:stretch>
        </p:blipFill>
        <p:spPr>
          <a:xfrm>
            <a:off x="189569" y="2743201"/>
            <a:ext cx="6983049" cy="3555272"/>
          </a:xfrm>
          <a:prstGeom prst="rect">
            <a:avLst/>
          </a:prstGeom>
        </p:spPr>
      </p:pic>
    </p:spTree>
    <p:extLst>
      <p:ext uri="{BB962C8B-B14F-4D97-AF65-F5344CB8AC3E}">
        <p14:creationId xmlns:p14="http://schemas.microsoft.com/office/powerpoint/2010/main" val="223983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329-413D-F0A6-EFB7-848EE73FF2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3F859E-33DA-7C4A-F951-562DEB8489DB}"/>
              </a:ext>
            </a:extLst>
          </p:cNvPr>
          <p:cNvSpPr>
            <a:spLocks noGrp="1"/>
          </p:cNvSpPr>
          <p:nvPr>
            <p:ph type="title"/>
          </p:nvPr>
        </p:nvSpPr>
        <p:spPr>
          <a:xfrm>
            <a:off x="5199742" y="225307"/>
            <a:ext cx="6477000" cy="1189037"/>
          </a:xfrm>
        </p:spPr>
        <p:txBody>
          <a:bodyPr/>
          <a:lstStyle/>
          <a:p>
            <a:r>
              <a:rPr lang="en-US" dirty="0">
                <a:solidFill>
                  <a:schemeClr val="accent1"/>
                </a:solidFill>
              </a:rPr>
              <a:t>2. Game Center :</a:t>
            </a:r>
          </a:p>
        </p:txBody>
      </p:sp>
      <p:sp>
        <p:nvSpPr>
          <p:cNvPr id="3" name="Text Placeholder 2">
            <a:extLst>
              <a:ext uri="{FF2B5EF4-FFF2-40B4-BE49-F238E27FC236}">
                <a16:creationId xmlns:a16="http://schemas.microsoft.com/office/drawing/2014/main" id="{9D103A43-1892-7097-C1FE-FBFEC1BB6D23}"/>
              </a:ext>
            </a:extLst>
          </p:cNvPr>
          <p:cNvSpPr>
            <a:spLocks noGrp="1"/>
          </p:cNvSpPr>
          <p:nvPr>
            <p:ph type="body" sz="quarter" idx="11"/>
          </p:nvPr>
        </p:nvSpPr>
        <p:spPr>
          <a:xfrm>
            <a:off x="4956403" y="4768462"/>
            <a:ext cx="6963676" cy="1944572"/>
          </a:xfrm>
        </p:spPr>
        <p:txBody>
          <a:bodyPr/>
          <a:lstStyle/>
          <a:p>
            <a:r>
              <a:rPr lang="en-US" dirty="0"/>
              <a:t>Purpose: </a:t>
            </a:r>
            <a:r>
              <a:rPr lang="en-US" b="0" dirty="0"/>
              <a:t>Make learning enjoyable &amp; interactive.</a:t>
            </a:r>
          </a:p>
          <a:p>
            <a:pPr marL="285750" indent="-285750">
              <a:buFont typeface="Wingdings" panose="05000000000000000000" pitchFamily="2" charset="2"/>
              <a:buChar char="Ø"/>
            </a:pPr>
            <a:r>
              <a:rPr lang="en-US" b="0" dirty="0"/>
              <a:t>The Game Center module is designed to make learning programming fun, engaging, and interactive by integrating educational content into various games. Its primary purpose is to reinforce programming concepts through gamified learning experiences, helping users retain knowledge more effectively.</a:t>
            </a:r>
          </a:p>
          <a:p>
            <a:endParaRPr lang="en-US" b="0" dirty="0"/>
          </a:p>
        </p:txBody>
      </p:sp>
      <p:pic>
        <p:nvPicPr>
          <p:cNvPr id="5" name="Picture 4" descr="A screenshot of a game">
            <a:extLst>
              <a:ext uri="{FF2B5EF4-FFF2-40B4-BE49-F238E27FC236}">
                <a16:creationId xmlns:a16="http://schemas.microsoft.com/office/drawing/2014/main" id="{7B57713A-7520-E8BB-2F8E-B6DBA49D356C}"/>
              </a:ext>
            </a:extLst>
          </p:cNvPr>
          <p:cNvPicPr>
            <a:picLocks noChangeAspect="1"/>
          </p:cNvPicPr>
          <p:nvPr/>
        </p:nvPicPr>
        <p:blipFill>
          <a:blip r:embed="rId2"/>
          <a:stretch>
            <a:fillRect/>
          </a:stretch>
        </p:blipFill>
        <p:spPr>
          <a:xfrm>
            <a:off x="4956403" y="1229932"/>
            <a:ext cx="6963677" cy="3155075"/>
          </a:xfrm>
          <a:prstGeom prst="rect">
            <a:avLst/>
          </a:prstGeom>
        </p:spPr>
      </p:pic>
    </p:spTree>
    <p:extLst>
      <p:ext uri="{BB962C8B-B14F-4D97-AF65-F5344CB8AC3E}">
        <p14:creationId xmlns:p14="http://schemas.microsoft.com/office/powerpoint/2010/main" val="137014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43985" y="380579"/>
            <a:ext cx="6477000" cy="5672251"/>
          </a:xfrm>
        </p:spPr>
        <p:txBody>
          <a:bodyPr/>
          <a:lstStyle/>
          <a:p>
            <a:pPr marL="285750" indent="-285750" algn="ctr">
              <a:buFont typeface="Wingdings" panose="05000000000000000000" pitchFamily="2" charset="2"/>
              <a:buChar char="v"/>
            </a:pPr>
            <a:r>
              <a:rPr lang="en-US" sz="3200" b="0" dirty="0">
                <a:solidFill>
                  <a:schemeClr val="accent2"/>
                </a:solidFill>
              </a:rPr>
              <a:t> </a:t>
            </a:r>
            <a:r>
              <a:rPr lang="en-US" sz="3200" dirty="0">
                <a:solidFill>
                  <a:schemeClr val="accent2"/>
                </a:solidFill>
              </a:rPr>
              <a:t>Games Included:</a:t>
            </a:r>
          </a:p>
          <a:p>
            <a:endParaRPr lang="en-US" sz="3200" dirty="0">
              <a:solidFill>
                <a:schemeClr val="accent2"/>
              </a:solidFill>
            </a:endParaRPr>
          </a:p>
          <a:p>
            <a:r>
              <a:rPr lang="en-US" dirty="0"/>
              <a:t>Flashcards: </a:t>
            </a:r>
            <a:r>
              <a:rPr lang="en-US" b="0" dirty="0"/>
              <a:t>Memorize definitions and code snippets</a:t>
            </a:r>
            <a:r>
              <a:rPr lang="en-US" dirty="0"/>
              <a:t>.</a:t>
            </a:r>
          </a:p>
          <a:p>
            <a:endParaRPr lang="en-US" dirty="0"/>
          </a:p>
          <a:p>
            <a:r>
              <a:rPr lang="en-US" dirty="0"/>
              <a:t>Hangman: </a:t>
            </a:r>
            <a:r>
              <a:rPr lang="en-US" b="0" dirty="0"/>
              <a:t>Guess keywords from programming languages.</a:t>
            </a:r>
          </a:p>
          <a:p>
            <a:endParaRPr lang="en-US" dirty="0"/>
          </a:p>
          <a:p>
            <a:r>
              <a:rPr lang="en-US" dirty="0"/>
              <a:t>Puzzle Game: </a:t>
            </a:r>
            <a:r>
              <a:rPr lang="en-US" b="0" dirty="0"/>
              <a:t>Drag-and-drop logic structure.</a:t>
            </a:r>
          </a:p>
          <a:p>
            <a:endParaRPr lang="en-US" dirty="0"/>
          </a:p>
          <a:p>
            <a:r>
              <a:rPr lang="en-US" dirty="0"/>
              <a:t>Memory Game: </a:t>
            </a:r>
            <a:r>
              <a:rPr lang="en-US" b="0" dirty="0"/>
              <a:t>Match pairs of questions and answers.</a:t>
            </a:r>
          </a:p>
          <a:p>
            <a:endParaRPr lang="en-US" dirty="0"/>
          </a:p>
          <a:p>
            <a:r>
              <a:rPr lang="en-US" dirty="0"/>
              <a:t>Word Search: </a:t>
            </a:r>
            <a:r>
              <a:rPr lang="en-US" b="0" dirty="0"/>
              <a:t>Find hidden coding terms.</a:t>
            </a:r>
          </a:p>
          <a:p>
            <a:endParaRPr lang="en-US" dirty="0"/>
          </a:p>
          <a:p>
            <a:r>
              <a:rPr lang="en-US" dirty="0"/>
              <a:t>Typing Challenge: </a:t>
            </a:r>
            <a:r>
              <a:rPr lang="en-US" b="0" dirty="0"/>
              <a:t>Improve typing speed and recall.</a:t>
            </a:r>
          </a:p>
        </p:txBody>
      </p:sp>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984D-B94B-A8EB-48C9-40BA43D4F8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7AB80C-0421-2F10-212D-C3B2F2BDC5AB}"/>
              </a:ext>
            </a:extLst>
          </p:cNvPr>
          <p:cNvSpPr>
            <a:spLocks noGrp="1"/>
          </p:cNvSpPr>
          <p:nvPr>
            <p:ph type="title"/>
          </p:nvPr>
        </p:nvSpPr>
        <p:spPr>
          <a:xfrm>
            <a:off x="762000" y="331245"/>
            <a:ext cx="6477000" cy="1189038"/>
          </a:xfrm>
        </p:spPr>
        <p:txBody>
          <a:bodyPr/>
          <a:lstStyle/>
          <a:p>
            <a:r>
              <a:rPr lang="en-US" dirty="0">
                <a:solidFill>
                  <a:schemeClr val="accent1"/>
                </a:solidFill>
              </a:rPr>
              <a:t>3. Dashboard</a:t>
            </a:r>
          </a:p>
        </p:txBody>
      </p:sp>
      <p:sp>
        <p:nvSpPr>
          <p:cNvPr id="2" name="Text Placeholder 1">
            <a:extLst>
              <a:ext uri="{FF2B5EF4-FFF2-40B4-BE49-F238E27FC236}">
                <a16:creationId xmlns:a16="http://schemas.microsoft.com/office/drawing/2014/main" id="{C672949B-3D2A-C926-93E2-A7BCBF63E4AA}"/>
              </a:ext>
            </a:extLst>
          </p:cNvPr>
          <p:cNvSpPr>
            <a:spLocks noGrp="1"/>
          </p:cNvSpPr>
          <p:nvPr>
            <p:ph type="body" sz="quarter" idx="11"/>
          </p:nvPr>
        </p:nvSpPr>
        <p:spPr>
          <a:xfrm>
            <a:off x="762000" y="1235926"/>
            <a:ext cx="6477000" cy="1641089"/>
          </a:xfrm>
        </p:spPr>
        <p:txBody>
          <a:bodyPr/>
          <a:lstStyle/>
          <a:p>
            <a:pPr marL="285750" indent="-285750">
              <a:buFont typeface="Wingdings" panose="05000000000000000000" pitchFamily="2" charset="2"/>
              <a:buChar char="§"/>
            </a:pPr>
            <a:r>
              <a:rPr lang="en-US" b="0" dirty="0"/>
              <a:t>Shows performance by subject and quiz attempt.</a:t>
            </a:r>
          </a:p>
          <a:p>
            <a:pPr marL="285750" indent="-285750">
              <a:buFont typeface="Wingdings" panose="05000000000000000000" pitchFamily="2" charset="2"/>
              <a:buChar char="§"/>
            </a:pPr>
            <a:r>
              <a:rPr lang="en-US" b="0" dirty="0"/>
              <a:t>Visual indicators show progress over time.</a:t>
            </a:r>
          </a:p>
          <a:p>
            <a:pPr marL="285750" indent="-285750">
              <a:buFont typeface="Wingdings" panose="05000000000000000000" pitchFamily="2" charset="2"/>
              <a:buChar char="§"/>
            </a:pPr>
            <a:r>
              <a:rPr lang="en-US" b="0" dirty="0"/>
              <a:t>Tracks high scores and averages for self-assessment.</a:t>
            </a:r>
          </a:p>
          <a:p>
            <a:pPr marL="285750" indent="-285750">
              <a:buFont typeface="Wingdings" panose="05000000000000000000" pitchFamily="2" charset="2"/>
              <a:buChar char="§"/>
            </a:pPr>
            <a:r>
              <a:rPr lang="en-US" b="0" dirty="0"/>
              <a:t>Easily navigate to review past attempts.</a:t>
            </a:r>
            <a:endParaRPr lang="en-US" dirty="0"/>
          </a:p>
        </p:txBody>
      </p:sp>
      <p:pic>
        <p:nvPicPr>
          <p:cNvPr id="5" name="Picture 4" descr="A screenshot of a computer dashboard&#10;&#10;AI-generated content may be incorrect.">
            <a:extLst>
              <a:ext uri="{FF2B5EF4-FFF2-40B4-BE49-F238E27FC236}">
                <a16:creationId xmlns:a16="http://schemas.microsoft.com/office/drawing/2014/main" id="{113CCFBE-EF7D-7164-8EB1-14DC4F8D5AA7}"/>
              </a:ext>
            </a:extLst>
          </p:cNvPr>
          <p:cNvPicPr>
            <a:picLocks noChangeAspect="1"/>
          </p:cNvPicPr>
          <p:nvPr/>
        </p:nvPicPr>
        <p:blipFill>
          <a:blip r:embed="rId2"/>
          <a:stretch>
            <a:fillRect/>
          </a:stretch>
        </p:blipFill>
        <p:spPr>
          <a:xfrm>
            <a:off x="312234" y="3124612"/>
            <a:ext cx="6817112" cy="3390748"/>
          </a:xfrm>
          <a:prstGeom prst="rect">
            <a:avLst/>
          </a:prstGeom>
        </p:spPr>
      </p:pic>
    </p:spTree>
    <p:extLst>
      <p:ext uri="{BB962C8B-B14F-4D97-AF65-F5344CB8AC3E}">
        <p14:creationId xmlns:p14="http://schemas.microsoft.com/office/powerpoint/2010/main" val="20054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6A67-3CF1-5FC1-7B3E-EA37F9E58F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0A304E-417F-75F2-2968-34A782B638CE}"/>
              </a:ext>
            </a:extLst>
          </p:cNvPr>
          <p:cNvSpPr>
            <a:spLocks noGrp="1"/>
          </p:cNvSpPr>
          <p:nvPr>
            <p:ph type="body" sz="quarter" idx="11"/>
          </p:nvPr>
        </p:nvSpPr>
        <p:spPr>
          <a:xfrm>
            <a:off x="460917" y="98502"/>
            <a:ext cx="6477000" cy="2856572"/>
          </a:xfrm>
        </p:spPr>
        <p:txBody>
          <a:bodyPr/>
          <a:lstStyle/>
          <a:p>
            <a:endParaRPr lang="en-US" sz="2400" dirty="0">
              <a:solidFill>
                <a:schemeClr val="accent2"/>
              </a:solidFill>
            </a:endParaRPr>
          </a:p>
          <a:p>
            <a:pPr marL="342900" indent="-342900">
              <a:buFont typeface="Wingdings" panose="05000000000000000000" pitchFamily="2" charset="2"/>
              <a:buChar char="v"/>
            </a:pPr>
            <a:r>
              <a:rPr lang="en-US" sz="2400" dirty="0">
                <a:solidFill>
                  <a:schemeClr val="accent2"/>
                </a:solidFill>
              </a:rPr>
              <a:t>Why it matters :</a:t>
            </a:r>
          </a:p>
          <a:p>
            <a:endParaRPr lang="en-US" sz="2400" dirty="0">
              <a:solidFill>
                <a:schemeClr val="accent2"/>
              </a:solidFill>
            </a:endParaRPr>
          </a:p>
          <a:p>
            <a:pPr marL="285750" indent="-285750">
              <a:buFont typeface="Wingdings" panose="05000000000000000000" pitchFamily="2" charset="2"/>
              <a:buChar char="§"/>
            </a:pPr>
            <a:r>
              <a:rPr lang="en-US" sz="1900" b="0" dirty="0"/>
              <a:t>Motivates users to improve</a:t>
            </a:r>
          </a:p>
          <a:p>
            <a:pPr marL="285750" indent="-285750">
              <a:buFont typeface="Wingdings" panose="05000000000000000000" pitchFamily="2" charset="2"/>
              <a:buChar char="§"/>
            </a:pPr>
            <a:r>
              <a:rPr lang="en-US" sz="1900" b="0" dirty="0"/>
              <a:t>Highlights strong and weak subjects</a:t>
            </a:r>
          </a:p>
          <a:p>
            <a:pPr marL="285750" indent="-285750">
              <a:buFont typeface="Wingdings" panose="05000000000000000000" pitchFamily="2" charset="2"/>
              <a:buChar char="§"/>
            </a:pPr>
            <a:r>
              <a:rPr lang="en-US" sz="1900" b="0" dirty="0"/>
              <a:t>Encourages consistent practice</a:t>
            </a:r>
          </a:p>
        </p:txBody>
      </p:sp>
      <p:sp>
        <p:nvSpPr>
          <p:cNvPr id="4" name="TextBox 3">
            <a:extLst>
              <a:ext uri="{FF2B5EF4-FFF2-40B4-BE49-F238E27FC236}">
                <a16:creationId xmlns:a16="http://schemas.microsoft.com/office/drawing/2014/main" id="{128ACDC1-EBD3-868E-B95A-75FD20D05086}"/>
              </a:ext>
            </a:extLst>
          </p:cNvPr>
          <p:cNvSpPr txBox="1"/>
          <p:nvPr/>
        </p:nvSpPr>
        <p:spPr>
          <a:xfrm>
            <a:off x="460917" y="3429000"/>
            <a:ext cx="6319024" cy="286232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accent2"/>
                </a:solidFill>
              </a:rPr>
              <a:t>Displayed Information Includes :</a:t>
            </a:r>
          </a:p>
          <a:p>
            <a:endParaRPr lang="en-US" sz="2400" b="1" dirty="0">
              <a:solidFill>
                <a:schemeClr val="accent2"/>
              </a:solidFill>
            </a:endParaRPr>
          </a:p>
          <a:p>
            <a:pPr marL="285750" indent="-285750">
              <a:buFont typeface="Arial" panose="020B0604020202020204" pitchFamily="34" charset="0"/>
              <a:buChar char="•"/>
            </a:pPr>
            <a:r>
              <a:rPr lang="en-US" sz="1900" dirty="0">
                <a:solidFill>
                  <a:schemeClr val="bg1"/>
                </a:solidFill>
              </a:rPr>
              <a:t>Subject of each quiz attempt</a:t>
            </a:r>
          </a:p>
          <a:p>
            <a:pPr marL="285750" indent="-285750">
              <a:buFont typeface="Arial" panose="020B0604020202020204" pitchFamily="34" charset="0"/>
              <a:buChar char="•"/>
            </a:pPr>
            <a:r>
              <a:rPr lang="en-US" sz="1900" dirty="0">
                <a:solidFill>
                  <a:schemeClr val="bg1"/>
                </a:solidFill>
              </a:rPr>
              <a:t>Score achieved</a:t>
            </a:r>
          </a:p>
          <a:p>
            <a:pPr marL="285750" indent="-285750">
              <a:buFont typeface="Arial" panose="020B0604020202020204" pitchFamily="34" charset="0"/>
              <a:buChar char="•"/>
            </a:pPr>
            <a:r>
              <a:rPr lang="en-US" sz="1900" dirty="0">
                <a:solidFill>
                  <a:schemeClr val="bg1"/>
                </a:solidFill>
              </a:rPr>
              <a:t>Date and time taken</a:t>
            </a:r>
          </a:p>
          <a:p>
            <a:pPr marL="285750" indent="-285750">
              <a:buFont typeface="Arial" panose="020B0604020202020204" pitchFamily="34" charset="0"/>
              <a:buChar char="•"/>
            </a:pPr>
            <a:r>
              <a:rPr lang="en-US" sz="1900" dirty="0">
                <a:solidFill>
                  <a:schemeClr val="bg1"/>
                </a:solidFill>
              </a:rPr>
              <a:t>Duration of quiz</a:t>
            </a:r>
          </a:p>
          <a:p>
            <a:pPr marL="285750" indent="-285750">
              <a:buFont typeface="Arial" panose="020B0604020202020204" pitchFamily="34" charset="0"/>
              <a:buChar char="•"/>
            </a:pPr>
            <a:r>
              <a:rPr lang="en-US" sz="1900" dirty="0">
                <a:solidFill>
                  <a:schemeClr val="bg1"/>
                </a:solidFill>
              </a:rPr>
              <a:t>Number of attempts per subject</a:t>
            </a:r>
          </a:p>
          <a:p>
            <a:pPr marL="285750" indent="-285750">
              <a:buFont typeface="Arial" panose="020B0604020202020204" pitchFamily="34" charset="0"/>
              <a:buChar char="•"/>
            </a:pPr>
            <a:r>
              <a:rPr lang="en-US" sz="1900" dirty="0">
                <a:solidFill>
                  <a:schemeClr val="bg1"/>
                </a:solidFill>
              </a:rPr>
              <a:t>Highest and average scores</a:t>
            </a:r>
          </a:p>
          <a:p>
            <a:endParaRPr lang="en-IN" dirty="0">
              <a:solidFill>
                <a:schemeClr val="bg1"/>
              </a:solidFill>
            </a:endParaRPr>
          </a:p>
        </p:txBody>
      </p:sp>
    </p:spTree>
    <p:extLst>
      <p:ext uri="{BB962C8B-B14F-4D97-AF65-F5344CB8AC3E}">
        <p14:creationId xmlns:p14="http://schemas.microsoft.com/office/powerpoint/2010/main" val="18362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CCED-5FE3-7484-71DB-05029D0127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09F4AD-C5E9-848A-35BC-91DB578F5308}"/>
              </a:ext>
            </a:extLst>
          </p:cNvPr>
          <p:cNvSpPr>
            <a:spLocks noGrp="1"/>
          </p:cNvSpPr>
          <p:nvPr>
            <p:ph type="title"/>
          </p:nvPr>
        </p:nvSpPr>
        <p:spPr>
          <a:xfrm>
            <a:off x="5199742" y="225307"/>
            <a:ext cx="6477000" cy="1189037"/>
          </a:xfrm>
        </p:spPr>
        <p:txBody>
          <a:bodyPr/>
          <a:lstStyle/>
          <a:p>
            <a:r>
              <a:rPr lang="en-IN" dirty="0">
                <a:solidFill>
                  <a:schemeClr val="accent1"/>
                </a:solidFill>
              </a:rPr>
              <a:t>4. Language Tool :</a:t>
            </a:r>
          </a:p>
        </p:txBody>
      </p:sp>
      <p:sp>
        <p:nvSpPr>
          <p:cNvPr id="3" name="Text Placeholder 2">
            <a:extLst>
              <a:ext uri="{FF2B5EF4-FFF2-40B4-BE49-F238E27FC236}">
                <a16:creationId xmlns:a16="http://schemas.microsoft.com/office/drawing/2014/main" id="{675E66BC-CAB0-746D-855F-E63874975842}"/>
              </a:ext>
            </a:extLst>
          </p:cNvPr>
          <p:cNvSpPr>
            <a:spLocks noGrp="1"/>
          </p:cNvSpPr>
          <p:nvPr>
            <p:ph type="body" sz="quarter" idx="11"/>
          </p:nvPr>
        </p:nvSpPr>
        <p:spPr>
          <a:xfrm>
            <a:off x="5199742" y="1101741"/>
            <a:ext cx="6477000" cy="1189038"/>
          </a:xfrm>
        </p:spPr>
        <p:txBody>
          <a:bodyPr/>
          <a:lstStyle/>
          <a:p>
            <a:endParaRPr lang="en-IN" dirty="0"/>
          </a:p>
          <a:p>
            <a:r>
              <a:rPr lang="en-IN" sz="2400" dirty="0"/>
              <a:t>Syntax References: </a:t>
            </a:r>
            <a:r>
              <a:rPr lang="en-IN" sz="2400" b="0" dirty="0"/>
              <a:t>Covers common constructs and examples.</a:t>
            </a:r>
          </a:p>
          <a:p>
            <a:endParaRPr lang="en-IN" dirty="0"/>
          </a:p>
        </p:txBody>
      </p:sp>
      <p:pic>
        <p:nvPicPr>
          <p:cNvPr id="5" name="Picture 4" descr="A screenshot of a computer program&#10;&#10;AI-generated content may be incorrect.">
            <a:extLst>
              <a:ext uri="{FF2B5EF4-FFF2-40B4-BE49-F238E27FC236}">
                <a16:creationId xmlns:a16="http://schemas.microsoft.com/office/drawing/2014/main" id="{DB9AA40B-7C45-B079-9610-96DD3C29B0D9}"/>
              </a:ext>
            </a:extLst>
          </p:cNvPr>
          <p:cNvPicPr>
            <a:picLocks noChangeAspect="1"/>
          </p:cNvPicPr>
          <p:nvPr/>
        </p:nvPicPr>
        <p:blipFill>
          <a:blip r:embed="rId2"/>
          <a:stretch>
            <a:fillRect/>
          </a:stretch>
        </p:blipFill>
        <p:spPr>
          <a:xfrm>
            <a:off x="4996842" y="2575787"/>
            <a:ext cx="6882799" cy="3546232"/>
          </a:xfrm>
          <a:prstGeom prst="rect">
            <a:avLst/>
          </a:prstGeom>
        </p:spPr>
      </p:pic>
    </p:spTree>
    <p:extLst>
      <p:ext uri="{BB962C8B-B14F-4D97-AF65-F5344CB8AC3E}">
        <p14:creationId xmlns:p14="http://schemas.microsoft.com/office/powerpoint/2010/main" val="169813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12286-B62C-7325-EC85-98DEF7F302A8}"/>
              </a:ext>
            </a:extLst>
          </p:cNvPr>
          <p:cNvSpPr>
            <a:spLocks noGrp="1"/>
          </p:cNvSpPr>
          <p:nvPr>
            <p:ph type="body" sz="quarter" idx="11"/>
          </p:nvPr>
        </p:nvSpPr>
        <p:spPr>
          <a:xfrm>
            <a:off x="584697" y="812442"/>
            <a:ext cx="6477000" cy="3276600"/>
          </a:xfrm>
        </p:spPr>
        <p:txBody>
          <a:bodyPr/>
          <a:lstStyle/>
          <a:p>
            <a:r>
              <a:rPr lang="en-IN" sz="2400" dirty="0"/>
              <a:t>Code Snippets: </a:t>
            </a:r>
            <a:r>
              <a:rPr lang="en-IN" sz="2400" b="0" dirty="0"/>
              <a:t>Copy-ready blocks for practice or assignments.</a:t>
            </a:r>
          </a:p>
          <a:p>
            <a:endParaRPr lang="en-IN" dirty="0"/>
          </a:p>
        </p:txBody>
      </p:sp>
      <p:pic>
        <p:nvPicPr>
          <p:cNvPr id="5" name="Picture 4" descr="A screenshot of a computer&#10;&#10;AI-generated content may be incorrect.">
            <a:extLst>
              <a:ext uri="{FF2B5EF4-FFF2-40B4-BE49-F238E27FC236}">
                <a16:creationId xmlns:a16="http://schemas.microsoft.com/office/drawing/2014/main" id="{43162E2F-1D54-7B2D-310D-D215048AEA6D}"/>
              </a:ext>
            </a:extLst>
          </p:cNvPr>
          <p:cNvPicPr>
            <a:picLocks noChangeAspect="1"/>
          </p:cNvPicPr>
          <p:nvPr/>
        </p:nvPicPr>
        <p:blipFill>
          <a:blip r:embed="rId2"/>
          <a:stretch>
            <a:fillRect/>
          </a:stretch>
        </p:blipFill>
        <p:spPr>
          <a:xfrm>
            <a:off x="365760" y="2377440"/>
            <a:ext cx="6914874" cy="3423205"/>
          </a:xfrm>
          <a:prstGeom prst="rect">
            <a:avLst/>
          </a:prstGeom>
        </p:spPr>
      </p:pic>
    </p:spTree>
    <p:extLst>
      <p:ext uri="{BB962C8B-B14F-4D97-AF65-F5344CB8AC3E}">
        <p14:creationId xmlns:p14="http://schemas.microsoft.com/office/powerpoint/2010/main" val="231293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4F451-1551-860C-3EA7-038B28B1D79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834175B-BF0D-874F-8680-5E70B5B82864}"/>
              </a:ext>
            </a:extLst>
          </p:cNvPr>
          <p:cNvSpPr>
            <a:spLocks noGrp="1"/>
          </p:cNvSpPr>
          <p:nvPr>
            <p:ph type="body" sz="quarter" idx="11"/>
          </p:nvPr>
        </p:nvSpPr>
        <p:spPr>
          <a:xfrm>
            <a:off x="5181652" y="761514"/>
            <a:ext cx="6477000" cy="1189038"/>
          </a:xfrm>
        </p:spPr>
        <p:txBody>
          <a:bodyPr/>
          <a:lstStyle/>
          <a:p>
            <a:endParaRPr lang="en-IN" dirty="0"/>
          </a:p>
          <a:p>
            <a:r>
              <a:rPr lang="en-IN" sz="2400" dirty="0"/>
              <a:t>Keyword Lookup: </a:t>
            </a:r>
            <a:r>
              <a:rPr lang="en-IN" sz="2400" b="0" dirty="0"/>
              <a:t>Quickly understand definitions and usage.</a:t>
            </a:r>
          </a:p>
          <a:p>
            <a:endParaRPr lang="en-IN" dirty="0"/>
          </a:p>
        </p:txBody>
      </p:sp>
      <p:pic>
        <p:nvPicPr>
          <p:cNvPr id="8" name="Picture 7" descr="A screenshot of a computer&#10;&#10;AI-generated content may be incorrect.">
            <a:extLst>
              <a:ext uri="{FF2B5EF4-FFF2-40B4-BE49-F238E27FC236}">
                <a16:creationId xmlns:a16="http://schemas.microsoft.com/office/drawing/2014/main" id="{B305E91E-B47C-659D-E68F-131C2EBFF8C2}"/>
              </a:ext>
            </a:extLst>
          </p:cNvPr>
          <p:cNvPicPr>
            <a:picLocks noChangeAspect="1"/>
          </p:cNvPicPr>
          <p:nvPr/>
        </p:nvPicPr>
        <p:blipFill>
          <a:blip r:embed="rId2"/>
          <a:stretch>
            <a:fillRect/>
          </a:stretch>
        </p:blipFill>
        <p:spPr>
          <a:xfrm>
            <a:off x="4996842" y="2621280"/>
            <a:ext cx="6846621" cy="3475206"/>
          </a:xfrm>
          <a:prstGeom prst="rect">
            <a:avLst/>
          </a:prstGeom>
        </p:spPr>
      </p:pic>
    </p:spTree>
    <p:extLst>
      <p:ext uri="{BB962C8B-B14F-4D97-AF65-F5344CB8AC3E}">
        <p14:creationId xmlns:p14="http://schemas.microsoft.com/office/powerpoint/2010/main" val="35933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ED40B-CCC3-A02D-B0C6-7333EA7A01E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2E1369C-0524-3A98-430B-0D834D69E88B}"/>
              </a:ext>
            </a:extLst>
          </p:cNvPr>
          <p:cNvSpPr>
            <a:spLocks noGrp="1"/>
          </p:cNvSpPr>
          <p:nvPr>
            <p:ph type="body" sz="quarter" idx="11"/>
          </p:nvPr>
        </p:nvSpPr>
        <p:spPr>
          <a:xfrm>
            <a:off x="458205" y="812442"/>
            <a:ext cx="6477000" cy="3276600"/>
          </a:xfrm>
        </p:spPr>
        <p:txBody>
          <a:bodyPr/>
          <a:lstStyle/>
          <a:p>
            <a:r>
              <a:rPr lang="en-IN" sz="2400" dirty="0"/>
              <a:t>Error Explanations: </a:t>
            </a:r>
            <a:r>
              <a:rPr lang="en-IN" sz="2400" b="0" dirty="0"/>
              <a:t>Meaningful messages with solutions.</a:t>
            </a:r>
          </a:p>
          <a:p>
            <a:endParaRPr lang="en-IN" dirty="0"/>
          </a:p>
        </p:txBody>
      </p:sp>
      <p:pic>
        <p:nvPicPr>
          <p:cNvPr id="4" name="Picture 3" descr="A screenshot of a computer&#10;&#10;AI-generated content may be incorrect.">
            <a:extLst>
              <a:ext uri="{FF2B5EF4-FFF2-40B4-BE49-F238E27FC236}">
                <a16:creationId xmlns:a16="http://schemas.microsoft.com/office/drawing/2014/main" id="{85218B8A-86FE-7979-E274-AB213EFB2DEA}"/>
              </a:ext>
            </a:extLst>
          </p:cNvPr>
          <p:cNvPicPr>
            <a:picLocks noChangeAspect="1"/>
          </p:cNvPicPr>
          <p:nvPr/>
        </p:nvPicPr>
        <p:blipFill>
          <a:blip r:embed="rId2"/>
          <a:stretch>
            <a:fillRect/>
          </a:stretch>
        </p:blipFill>
        <p:spPr>
          <a:xfrm>
            <a:off x="331713" y="2450742"/>
            <a:ext cx="6729984" cy="3382609"/>
          </a:xfrm>
          <a:prstGeom prst="rect">
            <a:avLst/>
          </a:prstGeom>
        </p:spPr>
      </p:pic>
    </p:spTree>
    <p:extLst>
      <p:ext uri="{BB962C8B-B14F-4D97-AF65-F5344CB8AC3E}">
        <p14:creationId xmlns:p14="http://schemas.microsoft.com/office/powerpoint/2010/main" val="377901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524107" y="245327"/>
            <a:ext cx="10838986" cy="1189038"/>
          </a:xfrm>
        </p:spPr>
        <p:txBody>
          <a:bodyPr/>
          <a:lstStyle/>
          <a:p>
            <a:pPr marL="571500" indent="-571500">
              <a:buFont typeface="Wingdings" panose="05000000000000000000" pitchFamily="2" charset="2"/>
              <a:buChar char="q"/>
            </a:pPr>
            <a:r>
              <a:rPr lang="en-IN" dirty="0">
                <a:solidFill>
                  <a:schemeClr val="accent1"/>
                </a:solidFill>
              </a:rPr>
              <a:t>Technical Requirements :</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524107" y="1046355"/>
            <a:ext cx="5241073" cy="4596162"/>
          </a:xfrm>
        </p:spPr>
        <p:txBody>
          <a:bodyPr vert="horz" lIns="91440" tIns="45720" rIns="91440" bIns="45720" rtlCol="0" anchor="t">
            <a:normAutofit/>
          </a:bodyPr>
          <a:lstStyle/>
          <a:p>
            <a:pPr algn="ctr"/>
            <a:r>
              <a:rPr lang="en-IN" sz="4000" dirty="0">
                <a:solidFill>
                  <a:schemeClr val="accent2"/>
                </a:solidFill>
              </a:rPr>
              <a:t>Hardware:</a:t>
            </a:r>
          </a:p>
          <a:p>
            <a:endParaRPr lang="en-IN" sz="2300" b="0" dirty="0"/>
          </a:p>
          <a:p>
            <a:r>
              <a:rPr lang="en-IN" sz="2300" b="0" dirty="0"/>
              <a:t>2GB RAM (4GB recommended)</a:t>
            </a:r>
          </a:p>
          <a:p>
            <a:r>
              <a:rPr lang="en-IN" sz="2300" b="0" dirty="0"/>
              <a:t>200MB disk space</a:t>
            </a:r>
          </a:p>
          <a:p>
            <a:r>
              <a:rPr lang="en-IN" sz="2300" b="0" dirty="0"/>
              <a:t>1024×768 display resolution</a:t>
            </a:r>
          </a:p>
          <a:p>
            <a:r>
              <a:rPr lang="en-IN" sz="2300" b="0" dirty="0"/>
              <a:t>Mouse/Keyboard input</a:t>
            </a:r>
          </a:p>
          <a:p>
            <a:endParaRPr lang="en-IN" sz="6000" dirty="0"/>
          </a:p>
          <a:p>
            <a:endParaRPr lang="en-US" altLang="en-US" dirty="0"/>
          </a:p>
        </p:txBody>
      </p:sp>
      <p:cxnSp>
        <p:nvCxnSpPr>
          <p:cNvPr id="16" name="Straight Connector 15">
            <a:extLst>
              <a:ext uri="{FF2B5EF4-FFF2-40B4-BE49-F238E27FC236}">
                <a16:creationId xmlns:a16="http://schemas.microsoft.com/office/drawing/2014/main" id="{0F2DEEFD-9189-1BEA-6AA7-62766D5BED94}"/>
              </a:ext>
            </a:extLst>
          </p:cNvPr>
          <p:cNvCxnSpPr>
            <a:cxnSpLocks/>
          </p:cNvCxnSpPr>
          <p:nvPr/>
        </p:nvCxnSpPr>
        <p:spPr>
          <a:xfrm>
            <a:off x="5865541" y="1198291"/>
            <a:ext cx="0" cy="4461418"/>
          </a:xfrm>
          <a:prstGeom prst="line">
            <a:avLst/>
          </a:prstGeom>
        </p:spPr>
        <p:style>
          <a:lnRef idx="1">
            <a:schemeClr val="dk1"/>
          </a:lnRef>
          <a:fillRef idx="0">
            <a:schemeClr val="dk1"/>
          </a:fillRef>
          <a:effectRef idx="0">
            <a:schemeClr val="dk1"/>
          </a:effectRef>
          <a:fontRef idx="minor">
            <a:schemeClr val="tx1"/>
          </a:fontRef>
        </p:style>
      </p:cxnSp>
      <p:sp>
        <p:nvSpPr>
          <p:cNvPr id="19" name="Rectangle 8">
            <a:extLst>
              <a:ext uri="{FF2B5EF4-FFF2-40B4-BE49-F238E27FC236}">
                <a16:creationId xmlns:a16="http://schemas.microsoft.com/office/drawing/2014/main" id="{F6E0C83A-B440-EB9C-69A1-755B491013A2}"/>
              </a:ext>
            </a:extLst>
          </p:cNvPr>
          <p:cNvSpPr txBox="1">
            <a:spLocks noChangeArrowheads="1"/>
          </p:cNvSpPr>
          <p:nvPr/>
        </p:nvSpPr>
        <p:spPr>
          <a:xfrm>
            <a:off x="6426822" y="1046355"/>
            <a:ext cx="5241073" cy="459616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4000" dirty="0">
                <a:solidFill>
                  <a:schemeClr val="accent2"/>
                </a:solidFill>
              </a:rPr>
              <a:t>Software:</a:t>
            </a:r>
          </a:p>
          <a:p>
            <a:endParaRPr lang="en-IN" sz="2400" b="0" dirty="0"/>
          </a:p>
          <a:p>
            <a:r>
              <a:rPr lang="en-IN" sz="2300" b="0" dirty="0"/>
              <a:t>OS: Windows, Linux, or macOS</a:t>
            </a:r>
          </a:p>
          <a:p>
            <a:r>
              <a:rPr lang="en-IN" sz="2300" b="0" dirty="0"/>
              <a:t>Python 3.7+</a:t>
            </a:r>
          </a:p>
          <a:p>
            <a:r>
              <a:rPr lang="en-IN" sz="2300" b="0" dirty="0" err="1"/>
              <a:t>Tkinter</a:t>
            </a:r>
            <a:r>
              <a:rPr lang="en-IN" sz="2300" b="0" dirty="0"/>
              <a:t> (bundled with Python)</a:t>
            </a:r>
          </a:p>
          <a:p>
            <a:r>
              <a:rPr lang="en-IN" sz="2300" b="0" dirty="0"/>
              <a:t>SQLite3 (bundled with Python)</a:t>
            </a:r>
          </a:p>
          <a:p>
            <a:pPr fontAlgn="auto">
              <a:spcAft>
                <a:spcPts val="0"/>
              </a:spcAft>
            </a:pPr>
            <a:endParaRPr lang="en-IN" sz="2300" dirty="0"/>
          </a:p>
          <a:p>
            <a:pPr fontAlgn="auto">
              <a:spcAft>
                <a:spcPts val="0"/>
              </a:spcAft>
            </a:pP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F1A20-A1EC-2511-664B-F9B200CCD22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7E59084F-5E11-BBC9-1400-A6D5CD09D546}"/>
              </a:ext>
            </a:extLst>
          </p:cNvPr>
          <p:cNvSpPr>
            <a:spLocks noChangeArrowheads="1"/>
          </p:cNvSpPr>
          <p:nvPr/>
        </p:nvSpPr>
        <p:spPr bwMode="auto">
          <a:xfrm>
            <a:off x="548640" y="2997495"/>
            <a:ext cx="95097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en-US" altLang="en-US" sz="2400" b="1" dirty="0"/>
              <a:t>📍</a:t>
            </a:r>
            <a:r>
              <a:rPr kumimoji="0" lang="en-US" altLang="en-US" sz="2400" b="1" i="0" u="none" strike="noStrike" cap="none" normalizeH="0" baseline="0" dirty="0">
                <a:ln>
                  <a:noFill/>
                </a:ln>
                <a:solidFill>
                  <a:schemeClr val="tx1"/>
                </a:solidFill>
                <a:effectLst/>
                <a:latin typeface="Arial" panose="020B0604020202020204" pitchFamily="34" charset="0"/>
              </a:rPr>
              <a:t> Internal Guide: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Prof. Dipak Thanki</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Faculty of Computer Applications,</a:t>
            </a:r>
          </a:p>
        </p:txBody>
      </p:sp>
      <p:sp>
        <p:nvSpPr>
          <p:cNvPr id="16" name="TextBox 15">
            <a:extLst>
              <a:ext uri="{FF2B5EF4-FFF2-40B4-BE49-F238E27FC236}">
                <a16:creationId xmlns:a16="http://schemas.microsoft.com/office/drawing/2014/main" id="{DA4769B9-CC4D-9496-F479-141A9A65597A}"/>
              </a:ext>
            </a:extLst>
          </p:cNvPr>
          <p:cNvSpPr txBox="1"/>
          <p:nvPr/>
        </p:nvSpPr>
        <p:spPr>
          <a:xfrm>
            <a:off x="548640" y="1427835"/>
            <a:ext cx="10298430" cy="1569660"/>
          </a:xfrm>
          <a:prstGeom prst="rect">
            <a:avLst/>
          </a:prstGeom>
          <a:noFill/>
        </p:spPr>
        <p:txBody>
          <a:bodyPr wrap="square">
            <a:spAutoFit/>
          </a:bodyPr>
          <a:lstStyle/>
          <a:p>
            <a:pPr>
              <a:buNone/>
            </a:pPr>
            <a:r>
              <a:rPr lang="en-IN" sz="2400" b="1" dirty="0"/>
              <a:t>📘 Submitted By Group 1 :</a:t>
            </a:r>
            <a:endParaRPr lang="en-IN" sz="2400" dirty="0"/>
          </a:p>
          <a:p>
            <a:r>
              <a:rPr lang="en-IN" sz="2400" dirty="0"/>
              <a:t>				Jenish Gohel (92300527156)</a:t>
            </a:r>
          </a:p>
          <a:p>
            <a:r>
              <a:rPr lang="en-IN" sz="2400" dirty="0"/>
              <a:t>				</a:t>
            </a:r>
            <a:r>
              <a:rPr lang="en-IN" sz="2400" dirty="0" err="1"/>
              <a:t>Yuvrajsinh</a:t>
            </a:r>
            <a:r>
              <a:rPr lang="en-IN" sz="2400" dirty="0"/>
              <a:t> Zala (92300527141)</a:t>
            </a:r>
          </a:p>
          <a:p>
            <a:r>
              <a:rPr lang="en-IN" sz="2400" dirty="0"/>
              <a:t>				Ravi Sav (92300527257)</a:t>
            </a:r>
          </a:p>
        </p:txBody>
      </p:sp>
      <p:sp>
        <p:nvSpPr>
          <p:cNvPr id="17" name="Rectangle 5">
            <a:extLst>
              <a:ext uri="{FF2B5EF4-FFF2-40B4-BE49-F238E27FC236}">
                <a16:creationId xmlns:a16="http://schemas.microsoft.com/office/drawing/2014/main" id="{F628E328-FF3E-3B6D-674F-957E99BE2964}"/>
              </a:ext>
            </a:extLst>
          </p:cNvPr>
          <p:cNvSpPr>
            <a:spLocks noChangeArrowheads="1"/>
          </p:cNvSpPr>
          <p:nvPr/>
        </p:nvSpPr>
        <p:spPr bwMode="auto">
          <a:xfrm>
            <a:off x="548640" y="4645335"/>
            <a:ext cx="746871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hangingPunct="0"/>
            <a:r>
              <a:rPr lang="en-US" altLang="en-US" sz="2400" b="1" dirty="0"/>
              <a:t> 🏫</a:t>
            </a:r>
            <a:r>
              <a:rPr kumimoji="0" lang="en-US" altLang="en-US" sz="2400" b="1" i="0" u="none" strike="noStrike" cap="none" normalizeH="0" baseline="0" dirty="0">
                <a:ln>
                  <a:noFill/>
                </a:ln>
                <a:solidFill>
                  <a:schemeClr val="tx1"/>
                </a:solidFill>
                <a:effectLst/>
                <a:latin typeface="Arial" panose="020B0604020202020204" pitchFamily="34" charset="0"/>
              </a:rPr>
              <a:t> Institution Address: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Marwadi</a:t>
            </a:r>
            <a:r>
              <a:rPr kumimoji="0" lang="en-US" altLang="en-US" sz="2400" b="0" i="0" u="none" strike="noStrike" cap="none" normalizeH="0" baseline="0" dirty="0">
                <a:ln>
                  <a:noFill/>
                </a:ln>
                <a:solidFill>
                  <a:schemeClr val="tx1"/>
                </a:solidFill>
                <a:effectLst/>
                <a:latin typeface="Arial" panose="020B0604020202020204" pitchFamily="34" charset="0"/>
              </a:rPr>
              <a:t> University,</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Rajkot-Morbi Road,</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At &amp; PO: </a:t>
            </a:r>
            <a:r>
              <a:rPr kumimoji="0" lang="en-US" altLang="en-US" sz="2400" b="0" i="0" u="none" strike="noStrike" cap="none" normalizeH="0" baseline="0" dirty="0" err="1">
                <a:ln>
                  <a:noFill/>
                </a:ln>
                <a:solidFill>
                  <a:schemeClr val="tx1"/>
                </a:solidFill>
                <a:effectLst/>
                <a:latin typeface="Arial" panose="020B0604020202020204" pitchFamily="34" charset="0"/>
              </a:rPr>
              <a:t>Gauridad</a:t>
            </a:r>
            <a:r>
              <a:rPr kumimoji="0" lang="en-US" altLang="en-US" sz="2400" b="0" i="0" u="none" strike="noStrike" cap="none" normalizeH="0" baseline="0" dirty="0">
                <a:ln>
                  <a:noFill/>
                </a:ln>
                <a:solidFill>
                  <a:schemeClr val="tx1"/>
                </a:solidFill>
                <a:effectLst/>
                <a:latin typeface="Arial" panose="020B0604020202020204" pitchFamily="34" charset="0"/>
              </a:rPr>
              <a:t>, Rajkot</a:t>
            </a:r>
          </a:p>
        </p:txBody>
      </p:sp>
    </p:spTree>
    <p:extLst>
      <p:ext uri="{BB962C8B-B14F-4D97-AF65-F5344CB8AC3E}">
        <p14:creationId xmlns:p14="http://schemas.microsoft.com/office/powerpoint/2010/main" val="23879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930F-46A1-F703-ADE2-D1BA29132B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14A398-BB7E-6D99-85FE-9541456DAA8D}"/>
              </a:ext>
            </a:extLst>
          </p:cNvPr>
          <p:cNvSpPr>
            <a:spLocks noGrp="1"/>
          </p:cNvSpPr>
          <p:nvPr>
            <p:ph type="title"/>
          </p:nvPr>
        </p:nvSpPr>
        <p:spPr>
          <a:xfrm>
            <a:off x="286512" y="331246"/>
            <a:ext cx="7223760" cy="1189038"/>
          </a:xfrm>
        </p:spPr>
        <p:txBody>
          <a:bodyPr/>
          <a:lstStyle/>
          <a:p>
            <a:pPr marL="571500" indent="-571500">
              <a:buFont typeface="Wingdings" panose="05000000000000000000" pitchFamily="2" charset="2"/>
              <a:buChar char="q"/>
            </a:pPr>
            <a:r>
              <a:rPr lang="en-US" dirty="0">
                <a:solidFill>
                  <a:schemeClr val="accent1"/>
                </a:solidFill>
              </a:rPr>
              <a:t>System Design Diagrams :</a:t>
            </a:r>
          </a:p>
        </p:txBody>
      </p:sp>
      <p:sp>
        <p:nvSpPr>
          <p:cNvPr id="2" name="Text Placeholder 1">
            <a:extLst>
              <a:ext uri="{FF2B5EF4-FFF2-40B4-BE49-F238E27FC236}">
                <a16:creationId xmlns:a16="http://schemas.microsoft.com/office/drawing/2014/main" id="{FA9A049C-9D41-5EAC-0358-87159FF22E52}"/>
              </a:ext>
            </a:extLst>
          </p:cNvPr>
          <p:cNvSpPr>
            <a:spLocks noGrp="1"/>
          </p:cNvSpPr>
          <p:nvPr>
            <p:ph type="body" sz="quarter" idx="11"/>
          </p:nvPr>
        </p:nvSpPr>
        <p:spPr>
          <a:xfrm>
            <a:off x="762000" y="1414345"/>
            <a:ext cx="6477000" cy="5112409"/>
          </a:xfrm>
        </p:spPr>
        <p:txBody>
          <a:bodyPr/>
          <a:lstStyle/>
          <a:p>
            <a:pPr algn="ctr"/>
            <a:r>
              <a:rPr lang="en-US" sz="2800" dirty="0">
                <a:solidFill>
                  <a:schemeClr val="accent2"/>
                </a:solidFill>
              </a:rPr>
              <a:t>Included Diagrams in </a:t>
            </a:r>
            <a:r>
              <a:rPr lang="en-IN" sz="2800" dirty="0">
                <a:solidFill>
                  <a:schemeClr val="accent2"/>
                </a:solidFill>
              </a:rPr>
              <a:t>documentation</a:t>
            </a:r>
            <a:r>
              <a:rPr lang="en-US" sz="2800" dirty="0">
                <a:solidFill>
                  <a:schemeClr val="accent2"/>
                </a:solidFill>
              </a:rPr>
              <a:t>:</a:t>
            </a:r>
          </a:p>
          <a:p>
            <a:endParaRPr lang="en-US" sz="2000" dirty="0"/>
          </a:p>
          <a:p>
            <a:r>
              <a:rPr lang="en-US" sz="2000" dirty="0"/>
              <a:t>Flowchart: </a:t>
            </a:r>
            <a:r>
              <a:rPr lang="en-US" sz="2000" b="0" dirty="0"/>
              <a:t>Logical control flow of app</a:t>
            </a:r>
          </a:p>
          <a:p>
            <a:endParaRPr lang="en-US" sz="2000" dirty="0"/>
          </a:p>
          <a:p>
            <a:r>
              <a:rPr lang="en-US" sz="2000" dirty="0"/>
              <a:t>Activity Diagram: </a:t>
            </a:r>
            <a:r>
              <a:rPr lang="en-US" sz="2000" b="0" dirty="0"/>
              <a:t>Sequence of actions across modules</a:t>
            </a:r>
          </a:p>
          <a:p>
            <a:endParaRPr lang="en-US" sz="2000" dirty="0"/>
          </a:p>
          <a:p>
            <a:r>
              <a:rPr lang="en-US" sz="2000" dirty="0"/>
              <a:t>Use Case Diagram: </a:t>
            </a:r>
            <a:r>
              <a:rPr lang="en-US" sz="2000" b="0" dirty="0"/>
              <a:t>Actor-module relationships</a:t>
            </a:r>
          </a:p>
          <a:p>
            <a:endParaRPr lang="en-US" sz="2000" dirty="0"/>
          </a:p>
          <a:p>
            <a:r>
              <a:rPr lang="en-US" sz="2000" dirty="0"/>
              <a:t>Database </a:t>
            </a:r>
            <a:r>
              <a:rPr lang="en-IN" sz="2000" dirty="0"/>
              <a:t>Design</a:t>
            </a:r>
            <a:r>
              <a:rPr lang="en-US" sz="2000" dirty="0"/>
              <a:t>: </a:t>
            </a:r>
            <a:r>
              <a:rPr lang="en-US" sz="2000" b="0" dirty="0"/>
              <a:t>Table design and data flow</a:t>
            </a:r>
            <a:br>
              <a:rPr lang="en-US" sz="2000" dirty="0"/>
            </a:br>
            <a:endParaRPr lang="en-US" sz="2000" dirty="0"/>
          </a:p>
        </p:txBody>
      </p:sp>
    </p:spTree>
    <p:extLst>
      <p:ext uri="{BB962C8B-B14F-4D97-AF65-F5344CB8AC3E}">
        <p14:creationId xmlns:p14="http://schemas.microsoft.com/office/powerpoint/2010/main" val="24360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46DF-ADEE-2583-5D31-0CB12934F9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80BD90-0CAF-1863-F669-1307FB3B21F8}"/>
              </a:ext>
            </a:extLst>
          </p:cNvPr>
          <p:cNvSpPr>
            <a:spLocks noGrp="1"/>
          </p:cNvSpPr>
          <p:nvPr>
            <p:ph type="title"/>
          </p:nvPr>
        </p:nvSpPr>
        <p:spPr>
          <a:xfrm>
            <a:off x="5199742" y="225307"/>
            <a:ext cx="6477000" cy="1189037"/>
          </a:xfrm>
        </p:spPr>
        <p:txBody>
          <a:bodyPr/>
          <a:lstStyle/>
          <a:p>
            <a:pPr marL="571500" indent="-571500">
              <a:buFont typeface="Wingdings" panose="05000000000000000000" pitchFamily="2" charset="2"/>
              <a:buChar char="q"/>
            </a:pPr>
            <a:r>
              <a:rPr lang="en-IN" dirty="0">
                <a:solidFill>
                  <a:schemeClr val="accent1"/>
                </a:solidFill>
              </a:rPr>
              <a:t>GUI Overview :</a:t>
            </a:r>
          </a:p>
        </p:txBody>
      </p:sp>
      <p:sp>
        <p:nvSpPr>
          <p:cNvPr id="3" name="Text Placeholder 2">
            <a:extLst>
              <a:ext uri="{FF2B5EF4-FFF2-40B4-BE49-F238E27FC236}">
                <a16:creationId xmlns:a16="http://schemas.microsoft.com/office/drawing/2014/main" id="{D96F34B3-2C9F-210F-8D17-361EC513EE3F}"/>
              </a:ext>
            </a:extLst>
          </p:cNvPr>
          <p:cNvSpPr>
            <a:spLocks noGrp="1"/>
          </p:cNvSpPr>
          <p:nvPr>
            <p:ph type="body" sz="quarter" idx="11"/>
          </p:nvPr>
        </p:nvSpPr>
        <p:spPr>
          <a:xfrm>
            <a:off x="5333557" y="1294980"/>
            <a:ext cx="6477000" cy="5027762"/>
          </a:xfrm>
        </p:spPr>
        <p:txBody>
          <a:bodyPr/>
          <a:lstStyle/>
          <a:p>
            <a:r>
              <a:rPr lang="en-IN" sz="2000" dirty="0"/>
              <a:t>Main Menu: </a:t>
            </a:r>
            <a:r>
              <a:rPr lang="en-IN" sz="2000" b="0" dirty="0"/>
              <a:t>Clean layout with easy access to all modules</a:t>
            </a:r>
          </a:p>
          <a:p>
            <a:endParaRPr lang="en-IN" sz="2000" b="0" dirty="0"/>
          </a:p>
        </p:txBody>
      </p:sp>
      <p:pic>
        <p:nvPicPr>
          <p:cNvPr id="7" name="Picture 6" descr="A screenshot of a computer&#10;&#10;AI-generated content may be incorrect.">
            <a:extLst>
              <a:ext uri="{FF2B5EF4-FFF2-40B4-BE49-F238E27FC236}">
                <a16:creationId xmlns:a16="http://schemas.microsoft.com/office/drawing/2014/main" id="{E12F6483-B754-3094-3CBF-D9D09A771CBF}"/>
              </a:ext>
            </a:extLst>
          </p:cNvPr>
          <p:cNvPicPr>
            <a:picLocks noChangeAspect="1"/>
          </p:cNvPicPr>
          <p:nvPr/>
        </p:nvPicPr>
        <p:blipFill>
          <a:blip r:embed="rId2"/>
          <a:stretch>
            <a:fillRect/>
          </a:stretch>
        </p:blipFill>
        <p:spPr>
          <a:xfrm>
            <a:off x="5333557" y="2194559"/>
            <a:ext cx="6343185" cy="4023061"/>
          </a:xfrm>
          <a:prstGeom prst="rect">
            <a:avLst/>
          </a:prstGeom>
        </p:spPr>
      </p:pic>
    </p:spTree>
    <p:extLst>
      <p:ext uri="{BB962C8B-B14F-4D97-AF65-F5344CB8AC3E}">
        <p14:creationId xmlns:p14="http://schemas.microsoft.com/office/powerpoint/2010/main" val="38740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89C393-12A9-15D3-A478-0E7AFA5DA790}"/>
              </a:ext>
            </a:extLst>
          </p:cNvPr>
          <p:cNvSpPr>
            <a:spLocks noGrp="1"/>
          </p:cNvSpPr>
          <p:nvPr>
            <p:ph type="title"/>
          </p:nvPr>
        </p:nvSpPr>
        <p:spPr>
          <a:xfrm>
            <a:off x="3051175" y="0"/>
            <a:ext cx="9140825" cy="664304"/>
          </a:xfrm>
        </p:spPr>
        <p:txBody>
          <a:bodyPr/>
          <a:lstStyle/>
          <a:p>
            <a:r>
              <a:rPr lang="en-IN" sz="1800" dirty="0"/>
              <a:t>Quiz Section: Subject selection, timed quizzes, instant results</a:t>
            </a:r>
            <a:br>
              <a:rPr lang="en-IN" sz="1800" dirty="0"/>
            </a:br>
            <a:endParaRPr lang="en-IN" sz="1800" dirty="0"/>
          </a:p>
        </p:txBody>
      </p:sp>
      <p:sp>
        <p:nvSpPr>
          <p:cNvPr id="5" name="Text Placeholder 4">
            <a:extLst>
              <a:ext uri="{FF2B5EF4-FFF2-40B4-BE49-F238E27FC236}">
                <a16:creationId xmlns:a16="http://schemas.microsoft.com/office/drawing/2014/main" id="{FD162CB0-247F-78A1-FB7E-87D1F136F384}"/>
              </a:ext>
            </a:extLst>
          </p:cNvPr>
          <p:cNvSpPr>
            <a:spLocks noGrp="1"/>
          </p:cNvSpPr>
          <p:nvPr>
            <p:ph type="body" sz="quarter" idx="12"/>
          </p:nvPr>
        </p:nvSpPr>
        <p:spPr>
          <a:xfrm>
            <a:off x="2196307" y="3260705"/>
            <a:ext cx="7799387" cy="1534757"/>
          </a:xfrm>
        </p:spPr>
        <p:txBody>
          <a:bodyPr/>
          <a:lstStyle/>
          <a:p>
            <a:endParaRPr lang="en-IN" dirty="0"/>
          </a:p>
          <a:p>
            <a:endParaRPr lang="en-IN" dirty="0"/>
          </a:p>
        </p:txBody>
      </p:sp>
      <p:pic>
        <p:nvPicPr>
          <p:cNvPr id="9" name="Picture 8" descr="A screenshot of a computer&#10;&#10;AI-generated content may be incorrect.">
            <a:extLst>
              <a:ext uri="{FF2B5EF4-FFF2-40B4-BE49-F238E27FC236}">
                <a16:creationId xmlns:a16="http://schemas.microsoft.com/office/drawing/2014/main" id="{BF74149F-A45E-A5EF-84F3-08B87CCF8BF8}"/>
              </a:ext>
            </a:extLst>
          </p:cNvPr>
          <p:cNvPicPr>
            <a:picLocks noChangeAspect="1"/>
          </p:cNvPicPr>
          <p:nvPr/>
        </p:nvPicPr>
        <p:blipFill>
          <a:blip r:embed="rId2"/>
          <a:stretch>
            <a:fillRect/>
          </a:stretch>
        </p:blipFill>
        <p:spPr>
          <a:xfrm>
            <a:off x="1297678" y="807400"/>
            <a:ext cx="4539728" cy="2834640"/>
          </a:xfrm>
          <a:prstGeom prst="rect">
            <a:avLst/>
          </a:prstGeom>
        </p:spPr>
      </p:pic>
      <p:pic>
        <p:nvPicPr>
          <p:cNvPr id="11" name="Picture 10" descr="A screenshot of a computer quiz&#10;&#10;AI-generated content may be incorrect.">
            <a:extLst>
              <a:ext uri="{FF2B5EF4-FFF2-40B4-BE49-F238E27FC236}">
                <a16:creationId xmlns:a16="http://schemas.microsoft.com/office/drawing/2014/main" id="{EEB8A723-52D8-5E67-8899-226FC441CE02}"/>
              </a:ext>
            </a:extLst>
          </p:cNvPr>
          <p:cNvPicPr>
            <a:picLocks noChangeAspect="1"/>
          </p:cNvPicPr>
          <p:nvPr/>
        </p:nvPicPr>
        <p:blipFill>
          <a:blip r:embed="rId3"/>
          <a:stretch>
            <a:fillRect/>
          </a:stretch>
        </p:blipFill>
        <p:spPr>
          <a:xfrm>
            <a:off x="6640008" y="797218"/>
            <a:ext cx="4539728" cy="28346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68F5DAD-C1F6-8F86-C8A7-C200C83D52C4}"/>
              </a:ext>
            </a:extLst>
          </p:cNvPr>
          <p:cNvPicPr>
            <a:picLocks noChangeAspect="1"/>
          </p:cNvPicPr>
          <p:nvPr/>
        </p:nvPicPr>
        <p:blipFill>
          <a:blip r:embed="rId4"/>
          <a:stretch>
            <a:fillRect/>
          </a:stretch>
        </p:blipFill>
        <p:spPr>
          <a:xfrm>
            <a:off x="1297678" y="3785136"/>
            <a:ext cx="4539728" cy="2834642"/>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A6E48E7F-A097-2CF2-7B24-E0CA1FAA3C53}"/>
              </a:ext>
            </a:extLst>
          </p:cNvPr>
          <p:cNvPicPr>
            <a:picLocks noChangeAspect="1"/>
          </p:cNvPicPr>
          <p:nvPr/>
        </p:nvPicPr>
        <p:blipFill>
          <a:blip r:embed="rId5"/>
          <a:stretch>
            <a:fillRect/>
          </a:stretch>
        </p:blipFill>
        <p:spPr>
          <a:xfrm>
            <a:off x="6736828" y="3785136"/>
            <a:ext cx="4442908" cy="2834642"/>
          </a:xfrm>
          <a:prstGeom prst="rect">
            <a:avLst/>
          </a:prstGeom>
        </p:spPr>
      </p:pic>
    </p:spTree>
    <p:extLst>
      <p:ext uri="{BB962C8B-B14F-4D97-AF65-F5344CB8AC3E}">
        <p14:creationId xmlns:p14="http://schemas.microsoft.com/office/powerpoint/2010/main" val="318934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CA1B-7B0C-0F81-69E3-F38535CC001D}"/>
              </a:ext>
            </a:extLst>
          </p:cNvPr>
          <p:cNvSpPr>
            <a:spLocks noGrp="1"/>
          </p:cNvSpPr>
          <p:nvPr>
            <p:ph type="title"/>
          </p:nvPr>
        </p:nvSpPr>
        <p:spPr>
          <a:xfrm>
            <a:off x="1525300" y="607731"/>
            <a:ext cx="9141397" cy="615553"/>
          </a:xfrm>
        </p:spPr>
        <p:txBody>
          <a:bodyPr/>
          <a:lstStyle/>
          <a:p>
            <a:r>
              <a:rPr lang="en-IN" sz="2000" dirty="0"/>
              <a:t>Dashboard: shows performance by subject and quiz attempt.</a:t>
            </a:r>
            <a:br>
              <a:rPr lang="en-IN" sz="2000" dirty="0"/>
            </a:br>
            <a:endParaRPr lang="en-IN" sz="2000" dirty="0"/>
          </a:p>
        </p:txBody>
      </p:sp>
      <p:sp>
        <p:nvSpPr>
          <p:cNvPr id="3" name="Text Placeholder 2">
            <a:extLst>
              <a:ext uri="{FF2B5EF4-FFF2-40B4-BE49-F238E27FC236}">
                <a16:creationId xmlns:a16="http://schemas.microsoft.com/office/drawing/2014/main" id="{205E54DC-0D55-9C31-658E-EE381E984E85}"/>
              </a:ext>
            </a:extLst>
          </p:cNvPr>
          <p:cNvSpPr>
            <a:spLocks noGrp="1"/>
          </p:cNvSpPr>
          <p:nvPr>
            <p:ph type="body" sz="quarter" idx="12"/>
          </p:nvPr>
        </p:nvSpPr>
        <p:spPr/>
        <p:txBody>
          <a:bodyPr/>
          <a:lstStyle/>
          <a:p>
            <a:endParaRPr lang="en-IN" dirty="0"/>
          </a:p>
        </p:txBody>
      </p:sp>
      <p:pic>
        <p:nvPicPr>
          <p:cNvPr id="5" name="Picture 4">
            <a:extLst>
              <a:ext uri="{FF2B5EF4-FFF2-40B4-BE49-F238E27FC236}">
                <a16:creationId xmlns:a16="http://schemas.microsoft.com/office/drawing/2014/main" id="{427E880D-332C-6020-157C-08508C4DACE5}"/>
              </a:ext>
            </a:extLst>
          </p:cNvPr>
          <p:cNvPicPr>
            <a:picLocks noChangeAspect="1"/>
          </p:cNvPicPr>
          <p:nvPr/>
        </p:nvPicPr>
        <p:blipFill>
          <a:blip r:embed="rId2"/>
          <a:stretch>
            <a:fillRect/>
          </a:stretch>
        </p:blipFill>
        <p:spPr>
          <a:xfrm>
            <a:off x="2196306" y="1032734"/>
            <a:ext cx="7799387" cy="4792532"/>
          </a:xfrm>
          <a:prstGeom prst="rect">
            <a:avLst/>
          </a:prstGeom>
        </p:spPr>
      </p:pic>
    </p:spTree>
    <p:extLst>
      <p:ext uri="{BB962C8B-B14F-4D97-AF65-F5344CB8AC3E}">
        <p14:creationId xmlns:p14="http://schemas.microsoft.com/office/powerpoint/2010/main" val="2076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342A-37CB-A740-D2A5-38E0E913B674}"/>
              </a:ext>
            </a:extLst>
          </p:cNvPr>
          <p:cNvSpPr>
            <a:spLocks noGrp="1"/>
          </p:cNvSpPr>
          <p:nvPr>
            <p:ph type="title"/>
          </p:nvPr>
        </p:nvSpPr>
        <p:spPr>
          <a:xfrm>
            <a:off x="2353640" y="198940"/>
            <a:ext cx="9141397" cy="615553"/>
          </a:xfrm>
        </p:spPr>
        <p:txBody>
          <a:bodyPr/>
          <a:lstStyle/>
          <a:p>
            <a:r>
              <a:rPr lang="en-IN" sz="2000" dirty="0"/>
              <a:t>Games: Flashcards, Hangman, Puzzle, Typing, etc.</a:t>
            </a:r>
            <a:br>
              <a:rPr lang="en-IN" sz="2000" dirty="0"/>
            </a:br>
            <a:endParaRPr lang="en-IN" sz="2000" dirty="0"/>
          </a:p>
        </p:txBody>
      </p:sp>
      <p:pic>
        <p:nvPicPr>
          <p:cNvPr id="5" name="Picture 4" descr="A screenshot of a computer&#10;&#10;AI-generated content may be incorrect.">
            <a:extLst>
              <a:ext uri="{FF2B5EF4-FFF2-40B4-BE49-F238E27FC236}">
                <a16:creationId xmlns:a16="http://schemas.microsoft.com/office/drawing/2014/main" id="{D033FDD8-2E01-E537-4207-4A40654F726E}"/>
              </a:ext>
            </a:extLst>
          </p:cNvPr>
          <p:cNvPicPr>
            <a:picLocks noChangeAspect="1"/>
          </p:cNvPicPr>
          <p:nvPr/>
        </p:nvPicPr>
        <p:blipFill>
          <a:blip r:embed="rId2"/>
          <a:stretch>
            <a:fillRect/>
          </a:stretch>
        </p:blipFill>
        <p:spPr>
          <a:xfrm>
            <a:off x="1280160" y="3840479"/>
            <a:ext cx="4561242" cy="2909944"/>
          </a:xfrm>
          <a:prstGeom prst="rect">
            <a:avLst/>
          </a:prstGeom>
        </p:spPr>
      </p:pic>
      <p:pic>
        <p:nvPicPr>
          <p:cNvPr id="7" name="Picture 6">
            <a:extLst>
              <a:ext uri="{FF2B5EF4-FFF2-40B4-BE49-F238E27FC236}">
                <a16:creationId xmlns:a16="http://schemas.microsoft.com/office/drawing/2014/main" id="{7DB485E0-420A-BD67-B36A-F2F2FF7020C1}"/>
              </a:ext>
            </a:extLst>
          </p:cNvPr>
          <p:cNvPicPr>
            <a:picLocks noChangeAspect="1"/>
          </p:cNvPicPr>
          <p:nvPr/>
        </p:nvPicPr>
        <p:blipFill>
          <a:blip r:embed="rId3"/>
          <a:stretch>
            <a:fillRect/>
          </a:stretch>
        </p:blipFill>
        <p:spPr>
          <a:xfrm>
            <a:off x="6433073" y="814493"/>
            <a:ext cx="4561242" cy="2909945"/>
          </a:xfrm>
          <a:prstGeom prst="rect">
            <a:avLst/>
          </a:prstGeom>
        </p:spPr>
      </p:pic>
      <p:pic>
        <p:nvPicPr>
          <p:cNvPr id="9" name="Picture 8">
            <a:extLst>
              <a:ext uri="{FF2B5EF4-FFF2-40B4-BE49-F238E27FC236}">
                <a16:creationId xmlns:a16="http://schemas.microsoft.com/office/drawing/2014/main" id="{329662AF-3FE1-CECB-4233-E6C981958B6D}"/>
              </a:ext>
            </a:extLst>
          </p:cNvPr>
          <p:cNvPicPr>
            <a:picLocks noChangeAspect="1"/>
          </p:cNvPicPr>
          <p:nvPr/>
        </p:nvPicPr>
        <p:blipFill>
          <a:blip r:embed="rId4"/>
          <a:stretch>
            <a:fillRect/>
          </a:stretch>
        </p:blipFill>
        <p:spPr>
          <a:xfrm>
            <a:off x="1280160" y="812200"/>
            <a:ext cx="4561242" cy="291223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EFB26628-EF58-DF6D-0501-6A65697BE066}"/>
              </a:ext>
            </a:extLst>
          </p:cNvPr>
          <p:cNvPicPr>
            <a:picLocks noChangeAspect="1"/>
          </p:cNvPicPr>
          <p:nvPr/>
        </p:nvPicPr>
        <p:blipFill>
          <a:blip r:embed="rId5"/>
          <a:stretch>
            <a:fillRect/>
          </a:stretch>
        </p:blipFill>
        <p:spPr>
          <a:xfrm>
            <a:off x="6433073" y="3838185"/>
            <a:ext cx="4561242" cy="2912238"/>
          </a:xfrm>
          <a:prstGeom prst="rect">
            <a:avLst/>
          </a:prstGeom>
        </p:spPr>
      </p:pic>
    </p:spTree>
    <p:extLst>
      <p:ext uri="{BB962C8B-B14F-4D97-AF65-F5344CB8AC3E}">
        <p14:creationId xmlns:p14="http://schemas.microsoft.com/office/powerpoint/2010/main" val="128104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34C063-289A-69B7-69D3-B622C4BE6B29}"/>
              </a:ext>
            </a:extLst>
          </p:cNvPr>
          <p:cNvPicPr>
            <a:picLocks noChangeAspect="1"/>
          </p:cNvPicPr>
          <p:nvPr/>
        </p:nvPicPr>
        <p:blipFill>
          <a:blip r:embed="rId2"/>
          <a:stretch>
            <a:fillRect/>
          </a:stretch>
        </p:blipFill>
        <p:spPr>
          <a:xfrm>
            <a:off x="1032734" y="3752125"/>
            <a:ext cx="4561242" cy="2912238"/>
          </a:xfrm>
          <a:prstGeom prst="rect">
            <a:avLst/>
          </a:prstGeom>
        </p:spPr>
      </p:pic>
      <p:pic>
        <p:nvPicPr>
          <p:cNvPr id="8" name="Picture 7">
            <a:extLst>
              <a:ext uri="{FF2B5EF4-FFF2-40B4-BE49-F238E27FC236}">
                <a16:creationId xmlns:a16="http://schemas.microsoft.com/office/drawing/2014/main" id="{FED3C7BF-E76D-F033-C09F-372BB56C2A5E}"/>
              </a:ext>
            </a:extLst>
          </p:cNvPr>
          <p:cNvPicPr>
            <a:picLocks noChangeAspect="1"/>
          </p:cNvPicPr>
          <p:nvPr/>
        </p:nvPicPr>
        <p:blipFill>
          <a:blip r:embed="rId3"/>
          <a:stretch>
            <a:fillRect/>
          </a:stretch>
        </p:blipFill>
        <p:spPr>
          <a:xfrm>
            <a:off x="6411558" y="3752125"/>
            <a:ext cx="4561242" cy="2912238"/>
          </a:xfrm>
          <a:prstGeom prst="rect">
            <a:avLst/>
          </a:prstGeom>
        </p:spPr>
      </p:pic>
      <p:pic>
        <p:nvPicPr>
          <p:cNvPr id="10" name="Picture 9">
            <a:extLst>
              <a:ext uri="{FF2B5EF4-FFF2-40B4-BE49-F238E27FC236}">
                <a16:creationId xmlns:a16="http://schemas.microsoft.com/office/drawing/2014/main" id="{AD2F131D-5790-0D1E-0F12-6EB4E17C2A5B}"/>
              </a:ext>
            </a:extLst>
          </p:cNvPr>
          <p:cNvPicPr>
            <a:picLocks noChangeAspect="1"/>
          </p:cNvPicPr>
          <p:nvPr/>
        </p:nvPicPr>
        <p:blipFill>
          <a:blip r:embed="rId4"/>
          <a:stretch>
            <a:fillRect/>
          </a:stretch>
        </p:blipFill>
        <p:spPr>
          <a:xfrm>
            <a:off x="1032734" y="632407"/>
            <a:ext cx="4561242" cy="2912238"/>
          </a:xfrm>
          <a:prstGeom prst="rect">
            <a:avLst/>
          </a:prstGeom>
        </p:spPr>
      </p:pic>
      <p:pic>
        <p:nvPicPr>
          <p:cNvPr id="12" name="Picture 11">
            <a:extLst>
              <a:ext uri="{FF2B5EF4-FFF2-40B4-BE49-F238E27FC236}">
                <a16:creationId xmlns:a16="http://schemas.microsoft.com/office/drawing/2014/main" id="{B00D0CC5-98AB-C57D-426B-67183CFC2F98}"/>
              </a:ext>
            </a:extLst>
          </p:cNvPr>
          <p:cNvPicPr>
            <a:picLocks noChangeAspect="1"/>
          </p:cNvPicPr>
          <p:nvPr/>
        </p:nvPicPr>
        <p:blipFill>
          <a:blip r:embed="rId5"/>
          <a:stretch>
            <a:fillRect/>
          </a:stretch>
        </p:blipFill>
        <p:spPr>
          <a:xfrm>
            <a:off x="6411558" y="632407"/>
            <a:ext cx="4561242" cy="2912238"/>
          </a:xfrm>
          <a:prstGeom prst="rect">
            <a:avLst/>
          </a:prstGeom>
        </p:spPr>
      </p:pic>
    </p:spTree>
    <p:extLst>
      <p:ext uri="{BB962C8B-B14F-4D97-AF65-F5344CB8AC3E}">
        <p14:creationId xmlns:p14="http://schemas.microsoft.com/office/powerpoint/2010/main" val="21594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386-F29D-30F7-B720-18D5A8E51C96}"/>
              </a:ext>
            </a:extLst>
          </p:cNvPr>
          <p:cNvSpPr>
            <a:spLocks noGrp="1"/>
          </p:cNvSpPr>
          <p:nvPr>
            <p:ph type="title"/>
          </p:nvPr>
        </p:nvSpPr>
        <p:spPr>
          <a:xfrm>
            <a:off x="2773189" y="396649"/>
            <a:ext cx="9141397" cy="307777"/>
          </a:xfrm>
        </p:spPr>
        <p:txBody>
          <a:bodyPr/>
          <a:lstStyle/>
          <a:p>
            <a:r>
              <a:rPr lang="en-US" sz="2000" dirty="0"/>
              <a:t>Language Tool : Quick access to syntax , code snippets Keyword and error help</a:t>
            </a:r>
            <a:endParaRPr lang="en-IN" sz="2000" dirty="0"/>
          </a:p>
        </p:txBody>
      </p:sp>
      <p:pic>
        <p:nvPicPr>
          <p:cNvPr id="5" name="Picture 4" descr="A screenshot of a computer&#10;&#10;AI-generated content may be incorrect.">
            <a:extLst>
              <a:ext uri="{FF2B5EF4-FFF2-40B4-BE49-F238E27FC236}">
                <a16:creationId xmlns:a16="http://schemas.microsoft.com/office/drawing/2014/main" id="{290C36FF-916E-C5FC-10B9-992EAF951AAB}"/>
              </a:ext>
            </a:extLst>
          </p:cNvPr>
          <p:cNvPicPr>
            <a:picLocks noChangeAspect="1"/>
          </p:cNvPicPr>
          <p:nvPr/>
        </p:nvPicPr>
        <p:blipFill>
          <a:blip r:embed="rId2"/>
          <a:stretch>
            <a:fillRect/>
          </a:stretch>
        </p:blipFill>
        <p:spPr>
          <a:xfrm>
            <a:off x="1439732" y="820271"/>
            <a:ext cx="4292301" cy="278354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4870B30-59D9-26A3-C2F7-225CBEF7E3E9}"/>
              </a:ext>
            </a:extLst>
          </p:cNvPr>
          <p:cNvPicPr>
            <a:picLocks noChangeAspect="1"/>
          </p:cNvPicPr>
          <p:nvPr/>
        </p:nvPicPr>
        <p:blipFill>
          <a:blip r:embed="rId3"/>
          <a:stretch>
            <a:fillRect/>
          </a:stretch>
        </p:blipFill>
        <p:spPr>
          <a:xfrm>
            <a:off x="6562165" y="820270"/>
            <a:ext cx="4292300" cy="278354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29D5934-6F55-E40A-9CEF-442D03EA53F7}"/>
              </a:ext>
            </a:extLst>
          </p:cNvPr>
          <p:cNvPicPr>
            <a:picLocks noChangeAspect="1"/>
          </p:cNvPicPr>
          <p:nvPr/>
        </p:nvPicPr>
        <p:blipFill>
          <a:blip r:embed="rId4"/>
          <a:stretch>
            <a:fillRect/>
          </a:stretch>
        </p:blipFill>
        <p:spPr>
          <a:xfrm>
            <a:off x="1439733" y="3835500"/>
            <a:ext cx="4292300" cy="278354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1A7F221C-7C56-6BDF-0DDD-B5E6B4BA410E}"/>
              </a:ext>
            </a:extLst>
          </p:cNvPr>
          <p:cNvPicPr>
            <a:picLocks noChangeAspect="1"/>
          </p:cNvPicPr>
          <p:nvPr/>
        </p:nvPicPr>
        <p:blipFill>
          <a:blip r:embed="rId5"/>
          <a:stretch>
            <a:fillRect/>
          </a:stretch>
        </p:blipFill>
        <p:spPr>
          <a:xfrm>
            <a:off x="6562165" y="3835499"/>
            <a:ext cx="4292300" cy="2783540"/>
          </a:xfrm>
          <a:prstGeom prst="rect">
            <a:avLst/>
          </a:prstGeom>
        </p:spPr>
      </p:pic>
    </p:spTree>
    <p:extLst>
      <p:ext uri="{BB962C8B-B14F-4D97-AF65-F5344CB8AC3E}">
        <p14:creationId xmlns:p14="http://schemas.microsoft.com/office/powerpoint/2010/main" val="115698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D896F-B307-E865-A329-9C3A9E6C20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1ED49A-AF8C-D0DE-5E97-A219CDA3EA54}"/>
              </a:ext>
            </a:extLst>
          </p:cNvPr>
          <p:cNvSpPr>
            <a:spLocks noGrp="1"/>
          </p:cNvSpPr>
          <p:nvPr>
            <p:ph type="title"/>
          </p:nvPr>
        </p:nvSpPr>
        <p:spPr>
          <a:xfrm>
            <a:off x="579120" y="331246"/>
            <a:ext cx="6477000" cy="1189038"/>
          </a:xfrm>
        </p:spPr>
        <p:txBody>
          <a:bodyPr/>
          <a:lstStyle/>
          <a:p>
            <a:pPr marL="571500" indent="-571500">
              <a:buFont typeface="Wingdings" panose="05000000000000000000" pitchFamily="2" charset="2"/>
              <a:buChar char="q"/>
            </a:pPr>
            <a:r>
              <a:rPr lang="en-IN" dirty="0">
                <a:solidFill>
                  <a:schemeClr val="accent1"/>
                </a:solidFill>
              </a:rPr>
              <a:t>Learning During SIP :</a:t>
            </a:r>
          </a:p>
        </p:txBody>
      </p:sp>
      <p:sp>
        <p:nvSpPr>
          <p:cNvPr id="2" name="Text Placeholder 1">
            <a:extLst>
              <a:ext uri="{FF2B5EF4-FFF2-40B4-BE49-F238E27FC236}">
                <a16:creationId xmlns:a16="http://schemas.microsoft.com/office/drawing/2014/main" id="{4A085F1E-BA18-0DDE-27A3-A75D6C594D40}"/>
              </a:ext>
            </a:extLst>
          </p:cNvPr>
          <p:cNvSpPr>
            <a:spLocks noGrp="1"/>
          </p:cNvSpPr>
          <p:nvPr>
            <p:ph type="body" sz="quarter" idx="11"/>
          </p:nvPr>
        </p:nvSpPr>
        <p:spPr>
          <a:xfrm>
            <a:off x="762000" y="1414345"/>
            <a:ext cx="6477000" cy="5112409"/>
          </a:xfrm>
        </p:spPr>
        <p:txBody>
          <a:bodyPr/>
          <a:lstStyle/>
          <a:p>
            <a:pPr algn="ctr"/>
            <a:r>
              <a:rPr lang="en-IN" sz="2800" dirty="0">
                <a:solidFill>
                  <a:schemeClr val="accent2"/>
                </a:solidFill>
              </a:rPr>
              <a:t>Key Skills Acquired:</a:t>
            </a:r>
          </a:p>
          <a:p>
            <a:pPr algn="ctr"/>
            <a:endParaRPr lang="en-IN" sz="2800" dirty="0">
              <a:solidFill>
                <a:schemeClr val="accent2"/>
              </a:solidFill>
            </a:endParaRPr>
          </a:p>
          <a:p>
            <a:pPr marL="342900" indent="-342900">
              <a:buFont typeface="Wingdings" panose="05000000000000000000" pitchFamily="2" charset="2"/>
              <a:buChar char="§"/>
            </a:pPr>
            <a:r>
              <a:rPr lang="en-IN" sz="2000" b="0" dirty="0"/>
              <a:t>GUI Development</a:t>
            </a:r>
          </a:p>
          <a:p>
            <a:pPr marL="342900" indent="-342900">
              <a:buFont typeface="Wingdings" panose="05000000000000000000" pitchFamily="2" charset="2"/>
              <a:buChar char="§"/>
            </a:pPr>
            <a:r>
              <a:rPr lang="en-IN" sz="2000" b="0" dirty="0"/>
              <a:t>Database Handling</a:t>
            </a:r>
          </a:p>
          <a:p>
            <a:pPr marL="342900" indent="-342900">
              <a:buFont typeface="Wingdings" panose="05000000000000000000" pitchFamily="2" charset="2"/>
              <a:buChar char="§"/>
            </a:pPr>
            <a:r>
              <a:rPr lang="en-IN" sz="2000" b="0" dirty="0"/>
              <a:t>Modular Programming:</a:t>
            </a:r>
          </a:p>
          <a:p>
            <a:pPr marL="342900" indent="-342900">
              <a:buFont typeface="Wingdings" panose="05000000000000000000" pitchFamily="2" charset="2"/>
              <a:buChar char="§"/>
            </a:pPr>
            <a:r>
              <a:rPr lang="en-IN" sz="2000" b="0" dirty="0"/>
              <a:t>Design</a:t>
            </a:r>
          </a:p>
          <a:p>
            <a:pPr marL="342900" indent="-342900">
              <a:buFont typeface="Wingdings" panose="05000000000000000000" pitchFamily="2" charset="2"/>
              <a:buChar char="§"/>
            </a:pPr>
            <a:r>
              <a:rPr lang="en-IN" sz="2000" b="0" dirty="0"/>
              <a:t>Debugging</a:t>
            </a:r>
          </a:p>
          <a:p>
            <a:pPr marL="342900" indent="-342900">
              <a:buFont typeface="Wingdings" panose="05000000000000000000" pitchFamily="2" charset="2"/>
              <a:buChar char="§"/>
            </a:pPr>
            <a:r>
              <a:rPr lang="en-IN" sz="2000" b="0" dirty="0"/>
              <a:t>Gamification Logic</a:t>
            </a:r>
          </a:p>
          <a:p>
            <a:pPr marL="342900" indent="-342900">
              <a:buFont typeface="Wingdings" panose="05000000000000000000" pitchFamily="2" charset="2"/>
              <a:buChar char="§"/>
            </a:pPr>
            <a:r>
              <a:rPr lang="en-IN" sz="2000" b="0" dirty="0"/>
              <a:t>Documentation &amp; Git</a:t>
            </a:r>
          </a:p>
          <a:p>
            <a:pPr marL="342900" indent="-342900">
              <a:buFont typeface="Wingdings" panose="05000000000000000000" pitchFamily="2" charset="2"/>
              <a:buChar char="§"/>
            </a:pPr>
            <a:r>
              <a:rPr lang="en-IN" sz="2000" b="0" dirty="0"/>
              <a:t>Multi-threaded Thinking</a:t>
            </a:r>
            <a:br>
              <a:rPr lang="en-US" dirty="0"/>
            </a:br>
            <a:endParaRPr lang="en-US" dirty="0"/>
          </a:p>
        </p:txBody>
      </p:sp>
    </p:spTree>
    <p:extLst>
      <p:ext uri="{BB962C8B-B14F-4D97-AF65-F5344CB8AC3E}">
        <p14:creationId xmlns:p14="http://schemas.microsoft.com/office/powerpoint/2010/main" val="192452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6B70D-C822-5B1B-9DC7-D575FBDC6E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10A376-439C-AC27-B0BC-54AF5E562386}"/>
              </a:ext>
            </a:extLst>
          </p:cNvPr>
          <p:cNvSpPr>
            <a:spLocks noGrp="1"/>
          </p:cNvSpPr>
          <p:nvPr>
            <p:ph type="title"/>
          </p:nvPr>
        </p:nvSpPr>
        <p:spPr>
          <a:xfrm>
            <a:off x="5199742" y="225307"/>
            <a:ext cx="6477000" cy="1189037"/>
          </a:xfrm>
        </p:spPr>
        <p:txBody>
          <a:bodyPr/>
          <a:lstStyle/>
          <a:p>
            <a:pPr marL="571500" indent="-571500">
              <a:buFont typeface="Wingdings" panose="05000000000000000000" pitchFamily="2" charset="2"/>
              <a:buChar char="q"/>
            </a:pPr>
            <a:r>
              <a:rPr lang="en-IN" dirty="0">
                <a:solidFill>
                  <a:schemeClr val="accent1"/>
                </a:solidFill>
              </a:rPr>
              <a:t>Bibliography :</a:t>
            </a:r>
          </a:p>
        </p:txBody>
      </p:sp>
      <p:sp>
        <p:nvSpPr>
          <p:cNvPr id="3" name="Text Placeholder 2">
            <a:extLst>
              <a:ext uri="{FF2B5EF4-FFF2-40B4-BE49-F238E27FC236}">
                <a16:creationId xmlns:a16="http://schemas.microsoft.com/office/drawing/2014/main" id="{E1F6C879-E475-70FD-CA10-76EA28ED452C}"/>
              </a:ext>
            </a:extLst>
          </p:cNvPr>
          <p:cNvSpPr>
            <a:spLocks noGrp="1"/>
          </p:cNvSpPr>
          <p:nvPr>
            <p:ph type="body" sz="quarter" idx="11"/>
          </p:nvPr>
        </p:nvSpPr>
        <p:spPr>
          <a:xfrm>
            <a:off x="5333558" y="1114575"/>
            <a:ext cx="6477000" cy="5652230"/>
          </a:xfrm>
        </p:spPr>
        <p:txBody>
          <a:bodyPr/>
          <a:lstStyle/>
          <a:p>
            <a:pPr algn="ctr"/>
            <a:r>
              <a:rPr lang="en-IN" sz="2800" dirty="0">
                <a:solidFill>
                  <a:schemeClr val="accent2"/>
                </a:solidFill>
              </a:rPr>
              <a:t>1. Online References:</a:t>
            </a:r>
          </a:p>
          <a:p>
            <a:endParaRPr lang="en-IN" sz="2000" b="0" dirty="0"/>
          </a:p>
          <a:p>
            <a:r>
              <a:rPr lang="en-IN" sz="2000" b="0" dirty="0"/>
              <a:t>Python Docs: </a:t>
            </a:r>
            <a:r>
              <a:rPr lang="en-IN" sz="2000" b="0" dirty="0">
                <a:hlinkClick r:id="rId2"/>
              </a:rPr>
              <a:t>docs.python.org</a:t>
            </a:r>
            <a:endParaRPr lang="en-IN" sz="2000" b="0" dirty="0"/>
          </a:p>
          <a:p>
            <a:r>
              <a:rPr lang="en-IN" sz="2000" b="0" dirty="0"/>
              <a:t>SQLite Docs: </a:t>
            </a:r>
            <a:r>
              <a:rPr lang="en-IN" sz="2000" b="0" dirty="0">
                <a:hlinkClick r:id="rId3"/>
              </a:rPr>
              <a:t>sqlite.org</a:t>
            </a:r>
            <a:endParaRPr lang="en-IN" sz="2000" b="0" dirty="0"/>
          </a:p>
          <a:p>
            <a:r>
              <a:rPr lang="en-IN" sz="2000" b="0" dirty="0" err="1"/>
              <a:t>GeeksforGeeks</a:t>
            </a:r>
            <a:r>
              <a:rPr lang="en-IN" sz="2000" b="0" dirty="0"/>
              <a:t>, </a:t>
            </a:r>
            <a:r>
              <a:rPr lang="en-IN" sz="2000" b="0" dirty="0" err="1"/>
              <a:t>StackOverflow</a:t>
            </a:r>
            <a:r>
              <a:rPr lang="en-IN" sz="2000" b="0" dirty="0"/>
              <a:t>, </a:t>
            </a:r>
            <a:r>
              <a:rPr lang="en-IN" sz="2000" b="0" dirty="0" err="1"/>
              <a:t>TutorialsPoint</a:t>
            </a:r>
            <a:endParaRPr lang="en-IN" sz="2000" b="0" dirty="0"/>
          </a:p>
          <a:p>
            <a:endParaRPr lang="en-IN" sz="2000" dirty="0"/>
          </a:p>
          <a:p>
            <a:pPr algn="ctr"/>
            <a:r>
              <a:rPr lang="en-IN" sz="2800" dirty="0">
                <a:solidFill>
                  <a:schemeClr val="accent2"/>
                </a:solidFill>
              </a:rPr>
              <a:t>2. Offline References:</a:t>
            </a:r>
          </a:p>
          <a:p>
            <a:endParaRPr lang="en-IN" sz="2000" b="0" dirty="0"/>
          </a:p>
          <a:p>
            <a:r>
              <a:rPr lang="en-IN" sz="2000" b="0" dirty="0"/>
              <a:t>Programming</a:t>
            </a:r>
            <a:r>
              <a:rPr lang="en-IN" sz="2000" b="0" i="1" dirty="0"/>
              <a:t> </a:t>
            </a:r>
            <a:r>
              <a:rPr lang="en-IN" sz="2000" b="0" dirty="0"/>
              <a:t>in</a:t>
            </a:r>
            <a:r>
              <a:rPr lang="en-IN" sz="2000" b="0" i="1" dirty="0"/>
              <a:t> </a:t>
            </a:r>
            <a:r>
              <a:rPr lang="en-IN" sz="2000" b="0" dirty="0"/>
              <a:t>Python – E. </a:t>
            </a:r>
            <a:r>
              <a:rPr lang="en-IN" sz="2000" b="0" dirty="0" err="1"/>
              <a:t>Balagurusamy</a:t>
            </a:r>
            <a:endParaRPr lang="en-IN" sz="2000" b="0" dirty="0"/>
          </a:p>
          <a:p>
            <a:r>
              <a:rPr lang="en-IN" sz="2000" b="0" dirty="0"/>
              <a:t>Let</a:t>
            </a:r>
            <a:r>
              <a:rPr lang="en-IN" sz="2000" b="0" i="1" dirty="0"/>
              <a:t> </a:t>
            </a:r>
            <a:r>
              <a:rPr lang="en-IN" sz="2000" b="0" dirty="0"/>
              <a:t>Us</a:t>
            </a:r>
            <a:r>
              <a:rPr lang="en-IN" sz="2000" b="0" i="1" dirty="0"/>
              <a:t> </a:t>
            </a:r>
            <a:r>
              <a:rPr lang="en-IN" sz="2000" b="0" dirty="0"/>
              <a:t>C – </a:t>
            </a:r>
            <a:r>
              <a:rPr lang="en-IN" sz="2000" b="0" dirty="0" err="1"/>
              <a:t>Yashavant</a:t>
            </a:r>
            <a:r>
              <a:rPr lang="en-IN" sz="2000" b="0" dirty="0"/>
              <a:t> Kanetkar</a:t>
            </a:r>
          </a:p>
          <a:p>
            <a:r>
              <a:rPr lang="en-IN" sz="2000" b="0" dirty="0"/>
              <a:t>Java: The Complete Reference – Herbert Schildt</a:t>
            </a:r>
          </a:p>
          <a:p>
            <a:r>
              <a:rPr lang="en-IN" sz="2000" b="0" dirty="0"/>
              <a:t>Python Programming – John Zelle</a:t>
            </a:r>
          </a:p>
        </p:txBody>
      </p:sp>
    </p:spTree>
    <p:extLst>
      <p:ext uri="{BB962C8B-B14F-4D97-AF65-F5344CB8AC3E}">
        <p14:creationId xmlns:p14="http://schemas.microsoft.com/office/powerpoint/2010/main" val="393197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5728E-D067-E600-DC8E-426362CCA8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DAAF7F-39CA-3456-0190-36F64380D484}"/>
              </a:ext>
            </a:extLst>
          </p:cNvPr>
          <p:cNvSpPr>
            <a:spLocks noGrp="1"/>
          </p:cNvSpPr>
          <p:nvPr>
            <p:ph type="title"/>
          </p:nvPr>
        </p:nvSpPr>
        <p:spPr>
          <a:xfrm>
            <a:off x="723900" y="225530"/>
            <a:ext cx="10591800" cy="646332"/>
          </a:xfrm>
        </p:spPr>
        <p:txBody>
          <a:bodyPr/>
          <a:lstStyle/>
          <a:p>
            <a:pPr marL="571500" indent="-571500">
              <a:buFont typeface="Wingdings" panose="05000000000000000000" pitchFamily="2" charset="2"/>
              <a:buChar char="q"/>
            </a:pPr>
            <a:r>
              <a:rPr lang="en-IN" dirty="0">
                <a:solidFill>
                  <a:schemeClr val="accent1"/>
                </a:solidFill>
              </a:rPr>
              <a:t>Conclusion :</a:t>
            </a:r>
          </a:p>
        </p:txBody>
      </p:sp>
      <p:sp>
        <p:nvSpPr>
          <p:cNvPr id="6" name="Text Placeholder 5">
            <a:extLst>
              <a:ext uri="{FF2B5EF4-FFF2-40B4-BE49-F238E27FC236}">
                <a16:creationId xmlns:a16="http://schemas.microsoft.com/office/drawing/2014/main" id="{FD123AD8-E2D8-1515-3F9B-0FE45BE55DC6}"/>
              </a:ext>
            </a:extLst>
          </p:cNvPr>
          <p:cNvSpPr>
            <a:spLocks noGrp="1"/>
          </p:cNvSpPr>
          <p:nvPr>
            <p:ph type="body" sz="quarter" idx="11"/>
          </p:nvPr>
        </p:nvSpPr>
        <p:spPr>
          <a:xfrm>
            <a:off x="685800" y="1074263"/>
            <a:ext cx="10667999" cy="4709474"/>
          </a:xfrm>
        </p:spPr>
        <p:txBody>
          <a:bodyPr/>
          <a:lstStyle/>
          <a:p>
            <a:pPr marL="342900" indent="-342900">
              <a:buFont typeface="Wingdings" panose="05000000000000000000" pitchFamily="2" charset="2"/>
              <a:buChar char="Ø"/>
            </a:pPr>
            <a:r>
              <a:rPr lang="en-IN" sz="2000" dirty="0" err="1"/>
              <a:t>EduMatrix</a:t>
            </a:r>
            <a:r>
              <a:rPr lang="en-IN" sz="2000" dirty="0"/>
              <a:t> is a complete educational ecosystem that merges learning, practice, and fun into one offline-friendly application.</a:t>
            </a:r>
          </a:p>
          <a:p>
            <a:pPr marL="342900" indent="-342900">
              <a:buFont typeface="Wingdings" panose="05000000000000000000" pitchFamily="2" charset="2"/>
              <a:buChar char="Ø"/>
            </a:pPr>
            <a:r>
              <a:rPr lang="en-US" sz="2000" dirty="0"/>
              <a:t>By combining quizzes, games, and reference tools, the application enhances concept retention and user engagement.</a:t>
            </a:r>
            <a:endParaRPr lang="en-IN" sz="2000" dirty="0"/>
          </a:p>
          <a:p>
            <a:pPr algn="ctr"/>
            <a:endParaRPr lang="en-IN" sz="2800" b="1" dirty="0">
              <a:solidFill>
                <a:schemeClr val="accent2"/>
              </a:solidFill>
            </a:endParaRPr>
          </a:p>
          <a:p>
            <a:pPr marL="457200" indent="-457200" algn="ctr">
              <a:buFont typeface="Wingdings" panose="05000000000000000000" pitchFamily="2" charset="2"/>
              <a:buChar char="v"/>
            </a:pPr>
            <a:r>
              <a:rPr lang="en-IN" sz="2800" b="1" dirty="0">
                <a:solidFill>
                  <a:schemeClr val="accent2"/>
                </a:solidFill>
              </a:rPr>
              <a:t>Key Outcomes:</a:t>
            </a:r>
            <a:endParaRPr lang="en-IN" sz="2800" dirty="0">
              <a:solidFill>
                <a:schemeClr val="accent2"/>
              </a:solidFill>
            </a:endParaRPr>
          </a:p>
          <a:p>
            <a:endParaRPr lang="en-IN" sz="2000" dirty="0"/>
          </a:p>
          <a:p>
            <a:pPr marL="342900" indent="-342900">
              <a:buFont typeface="Wingdings" panose="05000000000000000000" pitchFamily="2" charset="2"/>
              <a:buChar char="§"/>
            </a:pPr>
            <a:r>
              <a:rPr lang="en-IN" sz="2000" dirty="0"/>
              <a:t>Simplifies complex programming topics</a:t>
            </a:r>
          </a:p>
          <a:p>
            <a:pPr marL="342900" indent="-342900">
              <a:buFont typeface="Wingdings" panose="05000000000000000000" pitchFamily="2" charset="2"/>
              <a:buChar char="§"/>
            </a:pPr>
            <a:r>
              <a:rPr lang="en-IN" sz="2000" dirty="0"/>
              <a:t>Engages users via gamification</a:t>
            </a:r>
          </a:p>
          <a:p>
            <a:pPr marL="342900" indent="-342900">
              <a:buFont typeface="Wingdings" panose="05000000000000000000" pitchFamily="2" charset="2"/>
              <a:buChar char="§"/>
            </a:pPr>
            <a:r>
              <a:rPr lang="en-IN" sz="2000" dirty="0"/>
              <a:t>Supports personalized learning journeys</a:t>
            </a:r>
          </a:p>
          <a:p>
            <a:pPr marL="342900" indent="-342900">
              <a:buFont typeface="Wingdings" panose="05000000000000000000" pitchFamily="2" charset="2"/>
              <a:buChar char="§"/>
            </a:pPr>
            <a:r>
              <a:rPr lang="en-IN" sz="2000" dirty="0"/>
              <a:t>Promotes independence in learning</a:t>
            </a:r>
          </a:p>
        </p:txBody>
      </p:sp>
    </p:spTree>
    <p:extLst>
      <p:ext uri="{BB962C8B-B14F-4D97-AF65-F5344CB8AC3E}">
        <p14:creationId xmlns:p14="http://schemas.microsoft.com/office/powerpoint/2010/main" val="25178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4761383" y="1955935"/>
            <a:ext cx="6668210" cy="1761744"/>
          </a:xfrm>
        </p:spPr>
        <p:txBody>
          <a:bodyPr anchor="ctr">
            <a:noAutofit/>
          </a:bodyPr>
          <a:lstStyle/>
          <a:p>
            <a:pPr marL="342900" indent="-342900">
              <a:buFont typeface="Wingdings" panose="05000000000000000000" pitchFamily="2" charset="2"/>
              <a:buChar char="Ø"/>
            </a:pPr>
            <a:r>
              <a:rPr lang="en-IN" sz="2400" dirty="0" err="1">
                <a:solidFill>
                  <a:srgbClr val="FF0000"/>
                </a:solidFill>
              </a:rPr>
              <a:t>Edu</a:t>
            </a:r>
            <a:r>
              <a:rPr lang="en-IN" sz="2400" dirty="0" err="1">
                <a:solidFill>
                  <a:srgbClr val="00B0F0"/>
                </a:solidFill>
              </a:rPr>
              <a:t>Matrix</a:t>
            </a:r>
            <a:r>
              <a:rPr lang="en-IN" sz="2400" dirty="0">
                <a:solidFill>
                  <a:srgbClr val="00B0F0"/>
                </a:solidFill>
              </a:rPr>
              <a:t> </a:t>
            </a:r>
            <a:r>
              <a:rPr lang="en-US" sz="2400" b="0" dirty="0"/>
              <a:t>is a Comprehensive Interactive Desktop Application for Learning and Practicing Core Programming Concepts Through Quizzes, Games, and Code Reference Tools“.</a:t>
            </a:r>
            <a:br>
              <a:rPr lang="en-US" sz="2800" b="0" dirty="0"/>
            </a:br>
            <a:endParaRPr lang="en-IN" sz="2800" dirty="0"/>
          </a:p>
        </p:txBody>
      </p:sp>
      <p:sp>
        <p:nvSpPr>
          <p:cNvPr id="2" name="TextBox 1">
            <a:extLst>
              <a:ext uri="{FF2B5EF4-FFF2-40B4-BE49-F238E27FC236}">
                <a16:creationId xmlns:a16="http://schemas.microsoft.com/office/drawing/2014/main" id="{832D0C9F-8EC0-D6C3-7EFB-99D9DDBCDB2A}"/>
              </a:ext>
            </a:extLst>
          </p:cNvPr>
          <p:cNvSpPr txBox="1"/>
          <p:nvPr/>
        </p:nvSpPr>
        <p:spPr>
          <a:xfrm>
            <a:off x="4864608" y="278630"/>
            <a:ext cx="6327648" cy="707886"/>
          </a:xfrm>
          <a:prstGeom prst="rect">
            <a:avLst/>
          </a:prstGeom>
          <a:noFill/>
        </p:spPr>
        <p:txBody>
          <a:bodyPr wrap="square" rtlCol="0">
            <a:spAutoFit/>
          </a:bodyPr>
          <a:lstStyle/>
          <a:p>
            <a:pPr marL="571500" indent="-571500">
              <a:buFont typeface="Wingdings" panose="05000000000000000000" pitchFamily="2" charset="2"/>
              <a:buChar char="q"/>
            </a:pPr>
            <a:r>
              <a:rPr lang="en-US" sz="4000" b="1" dirty="0">
                <a:solidFill>
                  <a:schemeClr val="accent1"/>
                </a:solidFill>
              </a:rPr>
              <a:t>Introduction :</a:t>
            </a:r>
            <a:endParaRPr lang="en-IN" sz="4000" b="1" dirty="0"/>
          </a:p>
        </p:txBody>
      </p:sp>
      <p:sp>
        <p:nvSpPr>
          <p:cNvPr id="3" name="TextBox 2">
            <a:extLst>
              <a:ext uri="{FF2B5EF4-FFF2-40B4-BE49-F238E27FC236}">
                <a16:creationId xmlns:a16="http://schemas.microsoft.com/office/drawing/2014/main" id="{03CCA198-D47D-A937-9FAD-F2C662D47272}"/>
              </a:ext>
            </a:extLst>
          </p:cNvPr>
          <p:cNvSpPr txBox="1"/>
          <p:nvPr/>
        </p:nvSpPr>
        <p:spPr>
          <a:xfrm>
            <a:off x="4864608" y="4021193"/>
            <a:ext cx="6461760" cy="249299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FF0000"/>
                </a:solidFill>
              </a:rPr>
              <a:t>The project </a:t>
            </a:r>
            <a:r>
              <a:rPr lang="en-US" sz="2400" dirty="0">
                <a:solidFill>
                  <a:schemeClr val="accent2"/>
                </a:solidFill>
              </a:rPr>
              <a:t>primarily targets students and self-learners</a:t>
            </a:r>
            <a:r>
              <a:rPr lang="en-US" sz="2400" dirty="0">
                <a:solidFill>
                  <a:schemeClr val="bg1"/>
                </a:solidFill>
              </a:rPr>
              <a:t> who wish to strengthen their understanding of core programming subjects, including Python, Java, C, Web Technologies, and Operating Systems. </a:t>
            </a:r>
            <a:br>
              <a:rPr lang="en-US" dirty="0">
                <a:solidFill>
                  <a:schemeClr val="bg1"/>
                </a:solidFill>
              </a:rPr>
            </a:br>
            <a:br>
              <a:rPr lang="en-US"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and green smoke&#10;&#10;AI-generated content may be incorrect.">
            <a:extLst>
              <a:ext uri="{FF2B5EF4-FFF2-40B4-BE49-F238E27FC236}">
                <a16:creationId xmlns:a16="http://schemas.microsoft.com/office/drawing/2014/main" id="{CA7DF2A2-7C01-48FB-BF06-85431303E156}"/>
              </a:ext>
            </a:extLst>
          </p:cNvPr>
          <p:cNvPicPr>
            <a:picLocks noChangeAspect="1"/>
          </p:cNvPicPr>
          <p:nvPr/>
        </p:nvPicPr>
        <p:blipFill>
          <a:blip r:embed="rId3"/>
          <a:stretch>
            <a:fillRect/>
          </a:stretch>
        </p:blipFill>
        <p:spPr>
          <a:xfrm>
            <a:off x="3266842" y="599842"/>
            <a:ext cx="5658315" cy="5658315"/>
          </a:xfrm>
          <a:prstGeom prst="rect">
            <a:avLst/>
          </a:prstGeom>
        </p:spPr>
      </p:pic>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404120" y="990748"/>
            <a:ext cx="6340929" cy="5556356"/>
          </a:xfrm>
        </p:spPr>
        <p:txBody>
          <a:bodyPr/>
          <a:lstStyle/>
          <a:p>
            <a:r>
              <a:rPr lang="en-US" sz="2400" dirty="0"/>
              <a:t>Objective :  </a:t>
            </a:r>
            <a:r>
              <a:rPr lang="en-US" sz="2400" b="0" dirty="0"/>
              <a:t>To create an interactive desktop application that enhances programming learning through quizzes, games, and learning tools.</a:t>
            </a:r>
          </a:p>
          <a:p>
            <a:endParaRPr lang="en-US" altLang="en-US" sz="2400" b="0" dirty="0"/>
          </a:p>
          <a:p>
            <a:r>
              <a:rPr lang="en-IN" sz="2400" dirty="0"/>
              <a:t>Technologies Used : </a:t>
            </a:r>
            <a:r>
              <a:rPr lang="en-IN" sz="2400" b="0" dirty="0"/>
              <a:t>Python, </a:t>
            </a:r>
            <a:r>
              <a:rPr lang="en-IN" sz="2400" b="0" dirty="0" err="1"/>
              <a:t>Tkinter</a:t>
            </a:r>
            <a:r>
              <a:rPr lang="en-IN" sz="2400" b="0" dirty="0"/>
              <a:t>, SQLite</a:t>
            </a:r>
          </a:p>
          <a:p>
            <a:endParaRPr lang="en-IN" sz="2400" b="0" dirty="0"/>
          </a:p>
          <a:p>
            <a:r>
              <a:rPr lang="en-US" sz="2400" dirty="0"/>
              <a:t>Target Audience : </a:t>
            </a:r>
          </a:p>
          <a:p>
            <a:pPr algn="ctr"/>
            <a:r>
              <a:rPr lang="en-US" sz="2400" b="0" dirty="0"/>
              <a:t>BCA/BTech/IT students</a:t>
            </a:r>
          </a:p>
          <a:p>
            <a:pPr algn="ctr"/>
            <a:r>
              <a:rPr lang="en-US" sz="2400" b="0" dirty="0"/>
              <a:t>Beginners in programming</a:t>
            </a:r>
          </a:p>
          <a:p>
            <a:pPr algn="ctr"/>
            <a:r>
              <a:rPr lang="en-US" sz="2400" b="0" dirty="0"/>
              <a:t>Learners preparing for technical interviews and coding rounds</a:t>
            </a:r>
          </a:p>
          <a:p>
            <a:endParaRPr lang="en-IN" sz="2400" b="0" dirty="0"/>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459486"/>
            <a:ext cx="10591800" cy="646332"/>
          </a:xfrm>
        </p:spPr>
        <p:txBody>
          <a:bodyPr/>
          <a:lstStyle/>
          <a:p>
            <a:pPr marL="571500" indent="-571500">
              <a:buFont typeface="Wingdings" panose="05000000000000000000" pitchFamily="2" charset="2"/>
              <a:buChar char="q"/>
            </a:pPr>
            <a:r>
              <a:rPr lang="en-IN" dirty="0">
                <a:solidFill>
                  <a:schemeClr val="accent1"/>
                </a:solidFill>
              </a:rPr>
              <a:t>Key Features :</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32562"/>
            <a:ext cx="10667999" cy="4176501"/>
          </a:xfrm>
        </p:spPr>
        <p:txBody>
          <a:bodyPr/>
          <a:lstStyle/>
          <a:p>
            <a:r>
              <a:rPr lang="en-IN" b="1" dirty="0"/>
              <a:t>Modular Interface:</a:t>
            </a:r>
            <a:r>
              <a:rPr lang="en-IN" dirty="0"/>
              <a:t> Each component (Quiz, Game, </a:t>
            </a:r>
            <a:r>
              <a:rPr lang="en-US" dirty="0"/>
              <a:t>learning tools</a:t>
            </a:r>
            <a:r>
              <a:rPr lang="en-IN" dirty="0"/>
              <a:t>, Dashboard) is independently designed for scalability.</a:t>
            </a:r>
          </a:p>
          <a:p>
            <a:endParaRPr lang="en-IN" dirty="0"/>
          </a:p>
          <a:p>
            <a:r>
              <a:rPr lang="en-IN" b="1" dirty="0"/>
              <a:t>Instant Feedback System:</a:t>
            </a:r>
            <a:r>
              <a:rPr lang="en-IN" dirty="0"/>
              <a:t> Users receive detailed answer justifications in real-time for quiz.</a:t>
            </a:r>
          </a:p>
          <a:p>
            <a:endParaRPr lang="en-IN" dirty="0"/>
          </a:p>
          <a:p>
            <a:r>
              <a:rPr lang="en-IN" b="1" dirty="0"/>
              <a:t>Multi-Subject Support:</a:t>
            </a:r>
            <a:r>
              <a:rPr lang="en-IN" dirty="0"/>
              <a:t> Covers Python, Java, C, Web Technologies, and Operating Systems.</a:t>
            </a:r>
          </a:p>
          <a:p>
            <a:endParaRPr lang="en-IN" dirty="0"/>
          </a:p>
          <a:p>
            <a:r>
              <a:rPr lang="en-IN" b="1" dirty="0"/>
              <a:t>Data Protection:</a:t>
            </a:r>
            <a:r>
              <a:rPr lang="en-IN" dirty="0"/>
              <a:t> Fully offline functionality with secure local data storage via SQLite</a:t>
            </a:r>
          </a:p>
          <a:p>
            <a:endParaRPr lang="en-IN" dirty="0"/>
          </a:p>
          <a:p>
            <a:r>
              <a:rPr lang="en-IN" b="1" dirty="0"/>
              <a:t>Gamification:</a:t>
            </a:r>
            <a:r>
              <a:rPr lang="en-IN" dirty="0"/>
              <a:t> Uses psychology-backed strategies (like challenge, feedback) to enhance engagement..</a:t>
            </a:r>
          </a:p>
        </p:txBody>
      </p:sp>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3" y="225307"/>
            <a:ext cx="6477000" cy="1189037"/>
          </a:xfrm>
        </p:spPr>
        <p:txBody>
          <a:bodyPr>
            <a:normAutofit fontScale="90000"/>
          </a:bodyPr>
          <a:lstStyle/>
          <a:p>
            <a:pPr marL="571500" indent="-571500">
              <a:buFont typeface="Wingdings" panose="05000000000000000000" pitchFamily="2" charset="2"/>
              <a:buChar char="q"/>
            </a:pPr>
            <a:r>
              <a:rPr lang="en-IN" dirty="0"/>
              <a:t>Supported Subjects :</a:t>
            </a:r>
            <a:br>
              <a:rPr lang="en-IN" dirty="0"/>
            </a:b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046356"/>
            <a:ext cx="6477000" cy="5242932"/>
          </a:xfrm>
        </p:spPr>
        <p:txBody>
          <a:bodyPr vert="horz" lIns="91440" tIns="45720" rIns="91440" bIns="45720" rtlCol="0" anchor="t">
            <a:noAutofit/>
          </a:bodyPr>
          <a:lstStyle/>
          <a:p>
            <a:pPr marL="285750" indent="-285750">
              <a:buFont typeface="Wingdings" panose="05000000000000000000" pitchFamily="2" charset="2"/>
              <a:buChar char="Ø"/>
            </a:pPr>
            <a:r>
              <a:rPr lang="en-IN" dirty="0" err="1"/>
              <a:t>EduMatrix</a:t>
            </a:r>
            <a:r>
              <a:rPr lang="en-IN" dirty="0"/>
              <a:t> includes core programming disciplines to provide a holistic coding foundation:</a:t>
            </a:r>
          </a:p>
          <a:p>
            <a:endParaRPr lang="en-IN" dirty="0"/>
          </a:p>
          <a:p>
            <a:r>
              <a:rPr lang="en-IN" dirty="0"/>
              <a:t>Python: </a:t>
            </a:r>
            <a:r>
              <a:rPr lang="en-IN" b="0" dirty="0"/>
              <a:t>Basic to intermediate concepts with syntax support</a:t>
            </a:r>
          </a:p>
          <a:p>
            <a:endParaRPr lang="en-IN" b="0" dirty="0"/>
          </a:p>
          <a:p>
            <a:r>
              <a:rPr lang="en-IN" dirty="0"/>
              <a:t>Java:</a:t>
            </a:r>
            <a:r>
              <a:rPr lang="en-IN" b="0" dirty="0"/>
              <a:t> OOP principles, control structures, exception handling</a:t>
            </a:r>
          </a:p>
          <a:p>
            <a:endParaRPr lang="en-IN" b="0" dirty="0"/>
          </a:p>
          <a:p>
            <a:r>
              <a:rPr lang="en-IN" dirty="0"/>
              <a:t>C Programming: </a:t>
            </a:r>
            <a:r>
              <a:rPr lang="en-IN" b="0" dirty="0"/>
              <a:t>Procedural logic, memory handling, and control flow</a:t>
            </a:r>
          </a:p>
          <a:p>
            <a:endParaRPr lang="en-IN" b="0" dirty="0"/>
          </a:p>
          <a:p>
            <a:r>
              <a:rPr lang="en-IN" dirty="0"/>
              <a:t>Web Technologies:</a:t>
            </a:r>
            <a:r>
              <a:rPr lang="en-IN" b="0" dirty="0"/>
              <a:t> CSS, JavaScript, HTML basics</a:t>
            </a:r>
          </a:p>
          <a:p>
            <a:endParaRPr lang="en-IN" b="0" dirty="0"/>
          </a:p>
          <a:p>
            <a:r>
              <a:rPr lang="en-IN" dirty="0"/>
              <a:t>Operating Systems: </a:t>
            </a:r>
            <a:r>
              <a:rPr lang="en-IN" b="0" dirty="0"/>
              <a:t>File systems, processes, memory, and scheduling</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723900" y="225530"/>
            <a:ext cx="10591800" cy="646332"/>
          </a:xfrm>
        </p:spPr>
        <p:txBody>
          <a:bodyPr/>
          <a:lstStyle/>
          <a:p>
            <a:pPr marL="571500" indent="-571500">
              <a:buFont typeface="Wingdings" panose="05000000000000000000" pitchFamily="2" charset="2"/>
              <a:buChar char="q"/>
            </a:pPr>
            <a:r>
              <a:rPr lang="en-US" dirty="0">
                <a:solidFill>
                  <a:schemeClr val="accent1"/>
                </a:solidFill>
              </a:rPr>
              <a:t>Modules in </a:t>
            </a:r>
            <a:r>
              <a:rPr lang="en-US" dirty="0" err="1">
                <a:solidFill>
                  <a:schemeClr val="accent1"/>
                </a:solidFill>
              </a:rPr>
              <a:t>EduMatrix</a:t>
            </a:r>
            <a:r>
              <a:rPr lang="en-US" dirty="0">
                <a:solidFill>
                  <a:schemeClr val="accent1"/>
                </a:solidFill>
              </a:rPr>
              <a:t> :</a:t>
            </a:r>
          </a:p>
        </p:txBody>
      </p:sp>
      <p:sp>
        <p:nvSpPr>
          <p:cNvPr id="6" name="Text Placeholder 5">
            <a:extLst>
              <a:ext uri="{FF2B5EF4-FFF2-40B4-BE49-F238E27FC236}">
                <a16:creationId xmlns:a16="http://schemas.microsoft.com/office/drawing/2014/main" id="{651E1FAE-5857-6077-3A5E-D80D4AA3EBDC}"/>
              </a:ext>
            </a:extLst>
          </p:cNvPr>
          <p:cNvSpPr>
            <a:spLocks noGrp="1"/>
          </p:cNvSpPr>
          <p:nvPr>
            <p:ph type="body" sz="quarter" idx="11"/>
          </p:nvPr>
        </p:nvSpPr>
        <p:spPr>
          <a:xfrm>
            <a:off x="723900" y="1074263"/>
            <a:ext cx="10667999" cy="4709474"/>
          </a:xfrm>
        </p:spPr>
        <p:txBody>
          <a:bodyPr/>
          <a:lstStyle/>
          <a:p>
            <a:r>
              <a:rPr lang="en-US" sz="1900" dirty="0"/>
              <a:t>Each module can be accessed independently through the main menu.</a:t>
            </a:r>
          </a:p>
          <a:p>
            <a:endParaRPr lang="en-US" b="1" dirty="0"/>
          </a:p>
          <a:p>
            <a:r>
              <a:rPr lang="en-US" b="1" dirty="0"/>
              <a:t>Quiz Module:</a:t>
            </a:r>
            <a:br>
              <a:rPr lang="en-US" dirty="0"/>
            </a:br>
            <a:r>
              <a:rPr lang="en-US" dirty="0"/>
              <a:t>		Structured quizzes with time-bound logic, scoring, and answer review.</a:t>
            </a:r>
          </a:p>
          <a:p>
            <a:endParaRPr lang="en-US" dirty="0"/>
          </a:p>
          <a:p>
            <a:r>
              <a:rPr lang="en-US" b="1" dirty="0"/>
              <a:t>Game Center:</a:t>
            </a:r>
            <a:br>
              <a:rPr lang="en-US" dirty="0"/>
            </a:br>
            <a:r>
              <a:rPr lang="en-US" dirty="0"/>
              <a:t>		Interactive games designed to reinforce learning through fun.</a:t>
            </a:r>
          </a:p>
          <a:p>
            <a:endParaRPr lang="en-US" dirty="0"/>
          </a:p>
          <a:p>
            <a:r>
              <a:rPr lang="en-US" b="1" dirty="0"/>
              <a:t>Dashboard:</a:t>
            </a:r>
            <a:br>
              <a:rPr lang="en-US" dirty="0"/>
            </a:br>
            <a:r>
              <a:rPr lang="en-US" dirty="0"/>
              <a:t>		Visual representation of scores, attempts, and trends.</a:t>
            </a:r>
          </a:p>
          <a:p>
            <a:endParaRPr lang="en-US" dirty="0"/>
          </a:p>
          <a:p>
            <a:r>
              <a:rPr lang="en-US" b="1" dirty="0"/>
              <a:t>Language Tool:</a:t>
            </a:r>
            <a:br>
              <a:rPr lang="en-US" dirty="0"/>
            </a:br>
            <a:r>
              <a:rPr lang="en-US" dirty="0"/>
              <a:t>		Built-in study guide for syntax, errors, keywords, and reusable code.</a:t>
            </a:r>
          </a:p>
        </p:txBody>
      </p:sp>
    </p:spTree>
    <p:extLst>
      <p:ext uri="{BB962C8B-B14F-4D97-AF65-F5344CB8AC3E}">
        <p14:creationId xmlns:p14="http://schemas.microsoft.com/office/powerpoint/2010/main" val="147097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game&#10;&#10;AI-generated content may be incorrect.">
            <a:extLst>
              <a:ext uri="{FF2B5EF4-FFF2-40B4-BE49-F238E27FC236}">
                <a16:creationId xmlns:a16="http://schemas.microsoft.com/office/drawing/2014/main" id="{07A4805A-00A6-D153-9AA4-1A46CF2E7857}"/>
              </a:ext>
            </a:extLst>
          </p:cNvPr>
          <p:cNvPicPr>
            <a:picLocks noChangeAspect="1"/>
          </p:cNvPicPr>
          <p:nvPr/>
        </p:nvPicPr>
        <p:blipFill>
          <a:blip r:embed="rId2"/>
          <a:stretch>
            <a:fillRect/>
          </a:stretch>
        </p:blipFill>
        <p:spPr>
          <a:xfrm>
            <a:off x="4538546" y="2841801"/>
            <a:ext cx="7426407" cy="3679901"/>
          </a:xfrm>
          <a:prstGeom prst="rect">
            <a:avLst/>
          </a:prstGeom>
        </p:spPr>
      </p:pic>
      <p:sp>
        <p:nvSpPr>
          <p:cNvPr id="5" name="TextBox 4">
            <a:extLst>
              <a:ext uri="{FF2B5EF4-FFF2-40B4-BE49-F238E27FC236}">
                <a16:creationId xmlns:a16="http://schemas.microsoft.com/office/drawing/2014/main" id="{6DF8A8B3-DB26-FF23-8386-E90567382D77}"/>
              </a:ext>
            </a:extLst>
          </p:cNvPr>
          <p:cNvSpPr txBox="1"/>
          <p:nvPr/>
        </p:nvSpPr>
        <p:spPr>
          <a:xfrm>
            <a:off x="4538546" y="256478"/>
            <a:ext cx="7415561" cy="2585323"/>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solidFill>
                  <a:schemeClr val="bg1"/>
                </a:solidFill>
              </a:rPr>
              <a:t>The </a:t>
            </a:r>
            <a:r>
              <a:rPr lang="en-US" sz="2400" b="1" dirty="0">
                <a:solidFill>
                  <a:schemeClr val="bg1"/>
                </a:solidFill>
              </a:rPr>
              <a:t>Home Page</a:t>
            </a:r>
            <a:r>
              <a:rPr lang="en-US" sz="2400" dirty="0">
                <a:solidFill>
                  <a:schemeClr val="bg1"/>
                </a:solidFill>
              </a:rPr>
              <a:t> of </a:t>
            </a:r>
            <a:r>
              <a:rPr lang="en-US" sz="2400" dirty="0" err="1">
                <a:solidFill>
                  <a:schemeClr val="bg1"/>
                </a:solidFill>
              </a:rPr>
              <a:t>EduMatrix</a:t>
            </a:r>
            <a:r>
              <a:rPr lang="en-US" sz="2400" dirty="0">
                <a:solidFill>
                  <a:schemeClr val="bg1"/>
                </a:solidFill>
              </a:rPr>
              <a:t> serves as the central navigation hub from which users can access all the main features of the application. Designed using Python's </a:t>
            </a:r>
            <a:r>
              <a:rPr lang="en-US" sz="2400" b="1" dirty="0" err="1">
                <a:solidFill>
                  <a:schemeClr val="bg1"/>
                </a:solidFill>
              </a:rPr>
              <a:t>Tkinter</a:t>
            </a:r>
            <a:r>
              <a:rPr lang="en-US" sz="2400" b="1" dirty="0">
                <a:solidFill>
                  <a:schemeClr val="bg1"/>
                </a:solidFill>
              </a:rPr>
              <a:t> GUI framework</a:t>
            </a:r>
            <a:r>
              <a:rPr lang="en-US" sz="2400" dirty="0">
                <a:solidFill>
                  <a:schemeClr val="bg1"/>
                </a:solidFill>
              </a:rPr>
              <a:t>, it offers a user-friendly and visually engaging </a:t>
            </a:r>
            <a:r>
              <a:rPr lang="en-US" sz="2400" dirty="0" err="1">
                <a:solidFill>
                  <a:schemeClr val="bg1"/>
                </a:solidFill>
              </a:rPr>
              <a:t>interface.</a:t>
            </a:r>
            <a:r>
              <a:rPr lang="en-US" sz="2400" dirty="0" err="1"/>
              <a:t>o</a:t>
            </a:r>
            <a:r>
              <a:rPr lang="en-US" sz="2400" dirty="0"/>
              <a:t> </a:t>
            </a:r>
            <a:r>
              <a:rPr lang="en-US" dirty="0"/>
              <a:t>ensure smooth access to different educational modules.</a:t>
            </a:r>
            <a:endParaRPr lang="en-IN" dirty="0"/>
          </a:p>
        </p:txBody>
      </p:sp>
    </p:spTree>
    <p:extLst>
      <p:ext uri="{BB962C8B-B14F-4D97-AF65-F5344CB8AC3E}">
        <p14:creationId xmlns:p14="http://schemas.microsoft.com/office/powerpoint/2010/main" val="308513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EDB8-95FD-4530-C84C-62223BBED6FA}"/>
              </a:ext>
            </a:extLst>
          </p:cNvPr>
          <p:cNvSpPr>
            <a:spLocks noGrp="1"/>
          </p:cNvSpPr>
          <p:nvPr>
            <p:ph type="title"/>
          </p:nvPr>
        </p:nvSpPr>
        <p:spPr>
          <a:xfrm>
            <a:off x="762000" y="203005"/>
            <a:ext cx="6477000" cy="1189038"/>
          </a:xfrm>
        </p:spPr>
        <p:txBody>
          <a:bodyPr/>
          <a:lstStyle/>
          <a:p>
            <a:r>
              <a:rPr lang="en-US" dirty="0">
                <a:solidFill>
                  <a:schemeClr val="accent1"/>
                </a:solidFill>
              </a:rPr>
              <a:t>1. Quiz Module :</a:t>
            </a:r>
            <a:endParaRPr lang="en-IN" dirty="0"/>
          </a:p>
        </p:txBody>
      </p:sp>
      <p:sp>
        <p:nvSpPr>
          <p:cNvPr id="3" name="Text Placeholder 2">
            <a:extLst>
              <a:ext uri="{FF2B5EF4-FFF2-40B4-BE49-F238E27FC236}">
                <a16:creationId xmlns:a16="http://schemas.microsoft.com/office/drawing/2014/main" id="{28293110-9C3E-6B69-4284-021529B6F1E4}"/>
              </a:ext>
            </a:extLst>
          </p:cNvPr>
          <p:cNvSpPr>
            <a:spLocks noGrp="1"/>
          </p:cNvSpPr>
          <p:nvPr>
            <p:ph type="body" sz="quarter" idx="11"/>
          </p:nvPr>
        </p:nvSpPr>
        <p:spPr>
          <a:xfrm>
            <a:off x="762000" y="1033345"/>
            <a:ext cx="6340929" cy="3276600"/>
          </a:xfrm>
        </p:spPr>
        <p:txBody>
          <a:bodyPr/>
          <a:lstStyle/>
          <a:p>
            <a:pPr marL="457200" indent="-457200">
              <a:buFont typeface="Wingdings" panose="05000000000000000000" pitchFamily="2" charset="2"/>
              <a:buChar char="§"/>
            </a:pPr>
            <a:r>
              <a:rPr lang="en-US" b="0" dirty="0"/>
              <a:t>Select a subject, start the quiz, and answer MCQs.</a:t>
            </a:r>
          </a:p>
          <a:p>
            <a:pPr marL="457200" indent="-457200">
              <a:buFont typeface="Wingdings" panose="05000000000000000000" pitchFamily="2" charset="2"/>
              <a:buChar char="§"/>
            </a:pPr>
            <a:r>
              <a:rPr lang="en-US" b="0" dirty="0"/>
              <a:t>Each quiz is randomized with immediate correctness feedback.</a:t>
            </a:r>
          </a:p>
          <a:p>
            <a:pPr marL="457200" indent="-457200">
              <a:buFont typeface="Wingdings" panose="05000000000000000000" pitchFamily="2" charset="2"/>
              <a:buChar char="§"/>
            </a:pPr>
            <a:r>
              <a:rPr lang="en-US" b="0" dirty="0"/>
              <a:t>Users can revisit and revise answers before final submission.</a:t>
            </a:r>
          </a:p>
          <a:p>
            <a:pPr marL="457200" indent="-457200">
              <a:buFont typeface="Wingdings" panose="05000000000000000000" pitchFamily="2" charset="2"/>
              <a:buChar char="§"/>
            </a:pPr>
            <a:r>
              <a:rPr lang="en-US" b="0" dirty="0"/>
              <a:t>Summary screen displays score, time taken, and correct answers.</a:t>
            </a:r>
          </a:p>
          <a:p>
            <a:pPr marL="457200" indent="-457200">
              <a:buFont typeface="Wingdings" panose="05000000000000000000" pitchFamily="2" charset="2"/>
              <a:buChar char="§"/>
            </a:pPr>
            <a:r>
              <a:rPr lang="en-US" b="0" dirty="0"/>
              <a:t>Attempts are stored for progress monitoring.</a:t>
            </a:r>
          </a:p>
          <a:p>
            <a:endParaRPr lang="en-IN" dirty="0"/>
          </a:p>
        </p:txBody>
      </p:sp>
      <p:pic>
        <p:nvPicPr>
          <p:cNvPr id="5" name="Picture 4" descr="A screenshot of a computer&#10;&#10;AI-generated content may be incorrect.">
            <a:extLst>
              <a:ext uri="{FF2B5EF4-FFF2-40B4-BE49-F238E27FC236}">
                <a16:creationId xmlns:a16="http://schemas.microsoft.com/office/drawing/2014/main" id="{09FDBF99-B878-33F1-335E-A53A674DAE71}"/>
              </a:ext>
            </a:extLst>
          </p:cNvPr>
          <p:cNvPicPr>
            <a:picLocks noChangeAspect="1"/>
          </p:cNvPicPr>
          <p:nvPr/>
        </p:nvPicPr>
        <p:blipFill>
          <a:blip r:embed="rId2"/>
          <a:stretch>
            <a:fillRect/>
          </a:stretch>
        </p:blipFill>
        <p:spPr>
          <a:xfrm>
            <a:off x="762000" y="3864511"/>
            <a:ext cx="5735444" cy="2893127"/>
          </a:xfrm>
          <a:prstGeom prst="rect">
            <a:avLst/>
          </a:prstGeom>
        </p:spPr>
      </p:pic>
    </p:spTree>
    <p:extLst>
      <p:ext uri="{BB962C8B-B14F-4D97-AF65-F5344CB8AC3E}">
        <p14:creationId xmlns:p14="http://schemas.microsoft.com/office/powerpoint/2010/main" val="6519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15C1F8C-D27A-4CE7-9DF4-4AFDB2880FA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Integral</Template>
  <TotalTime>260</TotalTime>
  <Words>1076</Words>
  <Application>Microsoft Office PowerPoint</Application>
  <PresentationFormat>Widescreen</PresentationFormat>
  <Paragraphs>174</Paragraphs>
  <Slides>30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 Narrow</vt:lpstr>
      <vt:lpstr>Arial</vt:lpstr>
      <vt:lpstr>Century</vt:lpstr>
      <vt:lpstr>Wingdings</vt:lpstr>
      <vt:lpstr>Office Theme</vt:lpstr>
      <vt:lpstr>EduMatrix</vt:lpstr>
      <vt:lpstr>PowerPoint Presentation</vt:lpstr>
      <vt:lpstr>EduMatrix is a Comprehensive Interactive Desktop Application for Learning and Practicing Core Programming Concepts Through Quizzes, Games, and Code Reference Tools“. </vt:lpstr>
      <vt:lpstr>PowerPoint Presentation</vt:lpstr>
      <vt:lpstr>Key Features :</vt:lpstr>
      <vt:lpstr>Supported Subjects :  </vt:lpstr>
      <vt:lpstr>Modules in EduMatrix :</vt:lpstr>
      <vt:lpstr>PowerPoint Presentation</vt:lpstr>
      <vt:lpstr>1. Quiz Module :</vt:lpstr>
      <vt:lpstr>PowerPoint Presentation</vt:lpstr>
      <vt:lpstr>2. Game Center :</vt:lpstr>
      <vt:lpstr>PowerPoint Presentation</vt:lpstr>
      <vt:lpstr>3. Dashboard</vt:lpstr>
      <vt:lpstr>PowerPoint Presentation</vt:lpstr>
      <vt:lpstr>4. Language Tool :</vt:lpstr>
      <vt:lpstr>PowerPoint Presentation</vt:lpstr>
      <vt:lpstr>PowerPoint Presentation</vt:lpstr>
      <vt:lpstr>PowerPoint Presentation</vt:lpstr>
      <vt:lpstr>Technical Requirements :</vt:lpstr>
      <vt:lpstr>System Design Diagrams :</vt:lpstr>
      <vt:lpstr>GUI Overview :</vt:lpstr>
      <vt:lpstr>Quiz Section: Subject selection, timed quizzes, instant results </vt:lpstr>
      <vt:lpstr>Dashboard: shows performance by subject and quiz attempt. </vt:lpstr>
      <vt:lpstr>Games: Flashcards, Hangman, Puzzle, Typing, etc. </vt:lpstr>
      <vt:lpstr>PowerPoint Presentation</vt:lpstr>
      <vt:lpstr>Language Tool : Quick access to syntax , code snippets Keyword and error help</vt:lpstr>
      <vt:lpstr>Learning During SIP :</vt:lpstr>
      <vt:lpstr>Bibliography :</vt:lpstr>
      <vt:lpstr>Conclusion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YuvrajSinh Zala</dc:creator>
  <cp:keywords/>
  <dc:description/>
  <cp:lastModifiedBy>Jenish Gohel</cp:lastModifiedBy>
  <cp:revision>25</cp:revision>
  <dcterms:created xsi:type="dcterms:W3CDTF">2025-06-06T16:02:40Z</dcterms:created>
  <dcterms:modified xsi:type="dcterms:W3CDTF">2025-06-07T17:33:40Z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